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Lst>
  <p:sldSz cy="6858000" cx="12192000"/>
  <p:notesSz cx="6858000" cy="9144000"/>
  <p:embeddedFontLst>
    <p:embeddedFont>
      <p:font typeface="Lato"/>
      <p:regular r:id="rId40"/>
      <p:bold r:id="rId41"/>
      <p:italic r:id="rId42"/>
      <p:boldItalic r:id="rId43"/>
    </p:embeddedFont>
    <p:embeddedFont>
      <p:font typeface="Poppins"/>
      <p:regular r:id="rId44"/>
      <p:bold r:id="rId45"/>
      <p:italic r:id="rId46"/>
      <p:boldItalic r:id="rId47"/>
    </p:embeddedFont>
    <p:embeddedFont>
      <p:font typeface="Lora"/>
      <p:regular r:id="rId48"/>
      <p:bold r:id="rId49"/>
      <p:italic r:id="rId50"/>
      <p:boldItalic r:id="rId51"/>
    </p:embeddedFont>
    <p:embeddedFont>
      <p:font typeface="Quattrocento Sans"/>
      <p:regular r:id="rId52"/>
      <p:bold r:id="rId53"/>
      <p:italic r:id="rId54"/>
      <p:boldItalic r:id="rId55"/>
    </p:embeddedFont>
    <p:embeddedFont>
      <p:font typeface="Roboto Light"/>
      <p:regular r:id="rId56"/>
      <p:bold r:id="rId57"/>
      <p:italic r:id="rId58"/>
      <p:boldItalic r:id="rId59"/>
    </p:embeddedFont>
    <p:embeddedFont>
      <p:font typeface="Helvetica Neue"/>
      <p:regular r:id="rId60"/>
      <p:bold r:id="rId61"/>
      <p:italic r:id="rId62"/>
      <p:boldItalic r:id="rId6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http://customooxmlschemas.google.com/">
      <go:slidesCustomData xmlns:go="http://customooxmlschemas.google.com/" r:id="rId64" roundtripDataSignature="AMtx7mgjBlso2GfBOXuqNutBK1E5aN0kV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26B9E14-25F3-4F2E-8E39-405A36E1AFA5}">
  <a:tblStyle styleId="{126B9E14-25F3-4F2E-8E39-405A36E1AFA5}"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Lato-regular.fntdata"/><Relationship Id="rId42" Type="http://schemas.openxmlformats.org/officeDocument/2006/relationships/font" Target="fonts/Lato-italic.fntdata"/><Relationship Id="rId41" Type="http://schemas.openxmlformats.org/officeDocument/2006/relationships/font" Target="fonts/Lato-bold.fntdata"/><Relationship Id="rId44" Type="http://schemas.openxmlformats.org/officeDocument/2006/relationships/font" Target="fonts/Poppins-regular.fntdata"/><Relationship Id="rId43" Type="http://schemas.openxmlformats.org/officeDocument/2006/relationships/font" Target="fonts/Lato-boldItalic.fntdata"/><Relationship Id="rId46" Type="http://schemas.openxmlformats.org/officeDocument/2006/relationships/font" Target="fonts/Poppins-italic.fntdata"/><Relationship Id="rId45" Type="http://schemas.openxmlformats.org/officeDocument/2006/relationships/font" Target="fonts/Poppi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font" Target="fonts/Lora-regular.fntdata"/><Relationship Id="rId47" Type="http://schemas.openxmlformats.org/officeDocument/2006/relationships/font" Target="fonts/Poppins-boldItalic.fntdata"/><Relationship Id="rId49" Type="http://schemas.openxmlformats.org/officeDocument/2006/relationships/font" Target="fonts/Lora-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font" Target="fonts/HelveticaNeue-italic.fntdata"/><Relationship Id="rId61" Type="http://schemas.openxmlformats.org/officeDocument/2006/relationships/font" Target="fonts/HelveticaNeue-bold.fntdata"/><Relationship Id="rId20" Type="http://schemas.openxmlformats.org/officeDocument/2006/relationships/slide" Target="slides/slide14.xml"/><Relationship Id="rId64" Type="http://customschemas.google.com/relationships/presentationmetadata" Target="metadata"/><Relationship Id="rId63" Type="http://schemas.openxmlformats.org/officeDocument/2006/relationships/font" Target="fonts/HelveticaNeue-boldItalic.fntdata"/><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60" Type="http://schemas.openxmlformats.org/officeDocument/2006/relationships/font" Target="fonts/HelveticaNeue-regular.fntdata"/><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Lora-boldItalic.fntdata"/><Relationship Id="rId50" Type="http://schemas.openxmlformats.org/officeDocument/2006/relationships/font" Target="fonts/Lora-italic.fntdata"/><Relationship Id="rId53" Type="http://schemas.openxmlformats.org/officeDocument/2006/relationships/font" Target="fonts/QuattrocentoSans-bold.fntdata"/><Relationship Id="rId52" Type="http://schemas.openxmlformats.org/officeDocument/2006/relationships/font" Target="fonts/QuattrocentoSans-regular.fntdata"/><Relationship Id="rId11" Type="http://schemas.openxmlformats.org/officeDocument/2006/relationships/slide" Target="slides/slide5.xml"/><Relationship Id="rId55" Type="http://schemas.openxmlformats.org/officeDocument/2006/relationships/font" Target="fonts/QuattrocentoSans-boldItalic.fntdata"/><Relationship Id="rId10" Type="http://schemas.openxmlformats.org/officeDocument/2006/relationships/slide" Target="slides/slide4.xml"/><Relationship Id="rId54" Type="http://schemas.openxmlformats.org/officeDocument/2006/relationships/font" Target="fonts/QuattrocentoSans-italic.fntdata"/><Relationship Id="rId13" Type="http://schemas.openxmlformats.org/officeDocument/2006/relationships/slide" Target="slides/slide7.xml"/><Relationship Id="rId57" Type="http://schemas.openxmlformats.org/officeDocument/2006/relationships/font" Target="fonts/RobotoLight-bold.fntdata"/><Relationship Id="rId12" Type="http://schemas.openxmlformats.org/officeDocument/2006/relationships/slide" Target="slides/slide6.xml"/><Relationship Id="rId56" Type="http://schemas.openxmlformats.org/officeDocument/2006/relationships/font" Target="fonts/RobotoLight-regular.fntdata"/><Relationship Id="rId15" Type="http://schemas.openxmlformats.org/officeDocument/2006/relationships/slide" Target="slides/slide9.xml"/><Relationship Id="rId59" Type="http://schemas.openxmlformats.org/officeDocument/2006/relationships/font" Target="fonts/RobotoLight-boldItalic.fntdata"/><Relationship Id="rId14" Type="http://schemas.openxmlformats.org/officeDocument/2006/relationships/slide" Target="slides/slide8.xml"/><Relationship Id="rId58" Type="http://schemas.openxmlformats.org/officeDocument/2006/relationships/font" Target="fonts/RobotoLight-italic.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I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6" name="Google Shape;18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5" name="Google Shape;195;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3" name="Google Shape;203;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2" name="Google Shape;212;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0" name="Google Shape;220;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8" name="Google Shape;228;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6" name="Google Shape;236;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5" name="Google Shape;24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4" name="Google Shape;254;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2" name="Google Shape;262;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 name="Google Shape;115;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1" name="Google Shape;271;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0" name="Google Shape;280;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9" name="Google Shape;289;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7" name="Google Shape;297;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5" name="Google Shape;305;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3" name="Google Shape;313;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2" name="Google Shape;322;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3" name="Google Shape;333;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1" name="Google Shape;341;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9" name="Google Shape;349;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 name="Google Shape;12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7" name="Google Shape;357;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5" name="Google Shape;365;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3" name="Google Shape;373;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1" name="Google Shape;381;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 name="Google Shape;134;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3" name="Google Shape;14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2" name="Google Shape;152;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1" name="Google Shape;16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8" name="Google Shape;168;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7" name="Google Shape;17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8" name="Shape 78"/>
        <p:cNvGrpSpPr/>
        <p:nvPr/>
      </p:nvGrpSpPr>
      <p:grpSpPr>
        <a:xfrm>
          <a:off x="0" y="0"/>
          <a:ext cx="0" cy="0"/>
          <a:chOff x="0" y="0"/>
          <a:chExt cx="0" cy="0"/>
        </a:xfrm>
      </p:grpSpPr>
      <p:sp>
        <p:nvSpPr>
          <p:cNvPr id="79" name="Google Shape;79;p4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44"/>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3200"/>
              <a:buNone/>
              <a:defRPr sz="3200"/>
            </a:lvl1pPr>
            <a:lvl2pPr indent="-406400" lvl="1" marL="914400" algn="l">
              <a:lnSpc>
                <a:spcPct val="110000"/>
              </a:lnSpc>
              <a:spcBef>
                <a:spcPts val="500"/>
              </a:spcBef>
              <a:spcAft>
                <a:spcPts val="0"/>
              </a:spcAft>
              <a:buClr>
                <a:srgbClr val="595959"/>
              </a:buClr>
              <a:buSzPts val="2800"/>
              <a:buChar char="•"/>
              <a:defRPr sz="2800"/>
            </a:lvl2pPr>
            <a:lvl3pPr indent="-381000" lvl="2" marL="1371600" algn="l">
              <a:lnSpc>
                <a:spcPct val="110000"/>
              </a:lnSpc>
              <a:spcBef>
                <a:spcPts val="500"/>
              </a:spcBef>
              <a:spcAft>
                <a:spcPts val="0"/>
              </a:spcAft>
              <a:buClr>
                <a:srgbClr val="595959"/>
              </a:buClr>
              <a:buSzPts val="2400"/>
              <a:buChar char="•"/>
              <a:defRPr sz="2400"/>
            </a:lvl3pPr>
            <a:lvl4pPr indent="-355600" lvl="3" marL="1828800" algn="l">
              <a:lnSpc>
                <a:spcPct val="110000"/>
              </a:lnSpc>
              <a:spcBef>
                <a:spcPts val="500"/>
              </a:spcBef>
              <a:spcAft>
                <a:spcPts val="0"/>
              </a:spcAft>
              <a:buClr>
                <a:srgbClr val="595959"/>
              </a:buClr>
              <a:buSzPts val="2000"/>
              <a:buChar char="•"/>
              <a:defRPr sz="2000"/>
            </a:lvl4pPr>
            <a:lvl5pPr indent="-355600" lvl="4" marL="2286000" algn="l">
              <a:lnSpc>
                <a:spcPct val="110000"/>
              </a:lnSpc>
              <a:spcBef>
                <a:spcPts val="500"/>
              </a:spcBef>
              <a:spcAft>
                <a:spcPts val="0"/>
              </a:spcAft>
              <a:buClr>
                <a:srgbClr val="595959"/>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1" name="Google Shape;81;p44"/>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2" name="Google Shape;82;p4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4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4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sp>
        <p:nvSpPr>
          <p:cNvPr id="86" name="Google Shape;86;p45"/>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45"/>
          <p:cNvSpPr/>
          <p:nvPr>
            <p:ph idx="2" type="pic"/>
          </p:nvPr>
        </p:nvSpPr>
        <p:spPr>
          <a:xfrm>
            <a:off x="5183188" y="987425"/>
            <a:ext cx="6172200" cy="4873625"/>
          </a:xfrm>
          <a:prstGeom prst="rect">
            <a:avLst/>
          </a:prstGeom>
          <a:noFill/>
          <a:ln>
            <a:noFill/>
          </a:ln>
        </p:spPr>
      </p:sp>
      <p:sp>
        <p:nvSpPr>
          <p:cNvPr id="88" name="Google Shape;88;p45"/>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9" name="Google Shape;89;p4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4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4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46"/>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46"/>
          <p:cNvSpPr txBox="1"/>
          <p:nvPr>
            <p:ph idx="1" type="body"/>
          </p:nvPr>
        </p:nvSpPr>
        <p:spPr>
          <a:xfrm rot="5400000">
            <a:off x="3718625" y="-1458212"/>
            <a:ext cx="4754750" cy="105156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4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4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4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47"/>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47"/>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4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4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4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type="obj">
  <p:cSld name="OBJECT">
    <p:spTree>
      <p:nvGrpSpPr>
        <p:cNvPr id="19" name="Shape 19"/>
        <p:cNvGrpSpPr/>
        <p:nvPr/>
      </p:nvGrpSpPr>
      <p:grpSpPr>
        <a:xfrm>
          <a:off x="0" y="0"/>
          <a:ext cx="0" cy="0"/>
          <a:chOff x="0" y="0"/>
          <a:chExt cx="0" cy="0"/>
        </a:xfrm>
      </p:grpSpPr>
      <p:pic>
        <p:nvPicPr>
          <p:cNvPr id="20" name="Google Shape;20;p36"/>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1" name="Google Shape;21;p36"/>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36"/>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6" name="Shape 26"/>
        <p:cNvGrpSpPr/>
        <p:nvPr/>
      </p:nvGrpSpPr>
      <p:grpSpPr>
        <a:xfrm>
          <a:off x="0" y="0"/>
          <a:ext cx="0" cy="0"/>
          <a:chOff x="0" y="0"/>
          <a:chExt cx="0" cy="0"/>
        </a:xfrm>
      </p:grpSpPr>
      <p:sp>
        <p:nvSpPr>
          <p:cNvPr id="27" name="Google Shape;27;p37"/>
          <p:cNvSpPr/>
          <p:nvPr/>
        </p:nvSpPr>
        <p:spPr>
          <a:xfrm>
            <a:off x="2103120" y="3036776"/>
            <a:ext cx="798576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8" name="Google Shape;28;p37"/>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37"/>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1000"/>
              </a:spcBef>
              <a:spcAft>
                <a:spcPts val="0"/>
              </a:spcAft>
              <a:buClr>
                <a:srgbClr val="595959"/>
              </a:buClr>
              <a:buSzPts val="2400"/>
              <a:buNone/>
              <a:defRPr sz="2400"/>
            </a:lvl1pPr>
            <a:lvl2pPr lvl="1" algn="ctr">
              <a:lnSpc>
                <a:spcPct val="110000"/>
              </a:lnSpc>
              <a:spcBef>
                <a:spcPts val="500"/>
              </a:spcBef>
              <a:spcAft>
                <a:spcPts val="0"/>
              </a:spcAft>
              <a:buClr>
                <a:srgbClr val="595959"/>
              </a:buClr>
              <a:buSzPts val="2000"/>
              <a:buNone/>
              <a:defRPr sz="2000"/>
            </a:lvl2pPr>
            <a:lvl3pPr lvl="2" algn="ctr">
              <a:lnSpc>
                <a:spcPct val="110000"/>
              </a:lnSpc>
              <a:spcBef>
                <a:spcPts val="500"/>
              </a:spcBef>
              <a:spcAft>
                <a:spcPts val="0"/>
              </a:spcAft>
              <a:buClr>
                <a:srgbClr val="595959"/>
              </a:buClr>
              <a:buSzPts val="1800"/>
              <a:buNone/>
              <a:defRPr sz="1800"/>
            </a:lvl3pPr>
            <a:lvl4pPr lvl="3" algn="ctr">
              <a:lnSpc>
                <a:spcPct val="110000"/>
              </a:lnSpc>
              <a:spcBef>
                <a:spcPts val="500"/>
              </a:spcBef>
              <a:spcAft>
                <a:spcPts val="0"/>
              </a:spcAft>
              <a:buClr>
                <a:srgbClr val="595959"/>
              </a:buClr>
              <a:buSzPts val="1600"/>
              <a:buNone/>
              <a:defRPr sz="1600"/>
            </a:lvl4pPr>
            <a:lvl5pPr lvl="4" algn="ctr">
              <a:lnSpc>
                <a:spcPct val="11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0" name="Google Shape;30;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33" name="Shape 33"/>
        <p:cNvGrpSpPr/>
        <p:nvPr/>
      </p:nvGrpSpPr>
      <p:grpSpPr>
        <a:xfrm>
          <a:off x="0" y="0"/>
          <a:ext cx="0" cy="0"/>
          <a:chOff x="0" y="0"/>
          <a:chExt cx="0" cy="0"/>
        </a:xfrm>
      </p:grpSpPr>
      <p:sp>
        <p:nvSpPr>
          <p:cNvPr id="34" name="Google Shape;34;p38"/>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5" name="Google Shape;35;p38"/>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38"/>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3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3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3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40" name="Shape 40"/>
        <p:cNvGrpSpPr/>
        <p:nvPr/>
      </p:nvGrpSpPr>
      <p:grpSpPr>
        <a:xfrm>
          <a:off x="0" y="0"/>
          <a:ext cx="0" cy="0"/>
          <a:chOff x="0" y="0"/>
          <a:chExt cx="0" cy="0"/>
        </a:xfrm>
      </p:grpSpPr>
      <p:pic>
        <p:nvPicPr>
          <p:cNvPr id="41" name="Google Shape;41;p39"/>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42" name="Google Shape;42;p39"/>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3" name="Google Shape;43;p39"/>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39"/>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3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3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3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40"/>
          <p:cNvSpPr/>
          <p:nvPr/>
        </p:nvSpPr>
        <p:spPr>
          <a:xfrm>
            <a:off x="838200" y="4104155"/>
            <a:ext cx="797433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0" name="Google Shape;50;p40"/>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40"/>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888888"/>
              </a:buClr>
              <a:buSzPts val="1800"/>
              <a:buNone/>
              <a:defRPr sz="1800">
                <a:solidFill>
                  <a:srgbClr val="888888"/>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4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4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4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41"/>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7" name="Google Shape;57;p41"/>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41"/>
          <p:cNvSpPr txBox="1"/>
          <p:nvPr>
            <p:ph idx="1" type="body"/>
          </p:nvPr>
        </p:nvSpPr>
        <p:spPr>
          <a:xfrm>
            <a:off x="838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41"/>
          <p:cNvSpPr txBox="1"/>
          <p:nvPr>
            <p:ph idx="2" type="body"/>
          </p:nvPr>
        </p:nvSpPr>
        <p:spPr>
          <a:xfrm>
            <a:off x="6172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4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4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4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3" name="Shape 63"/>
        <p:cNvGrpSpPr/>
        <p:nvPr/>
      </p:nvGrpSpPr>
      <p:grpSpPr>
        <a:xfrm>
          <a:off x="0" y="0"/>
          <a:ext cx="0" cy="0"/>
          <a:chOff x="0" y="0"/>
          <a:chExt cx="0" cy="0"/>
        </a:xfrm>
      </p:grpSpPr>
      <p:sp>
        <p:nvSpPr>
          <p:cNvPr id="64" name="Google Shape;64;p42"/>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65" name="Google Shape;65;p42"/>
          <p:cNvSpPr txBox="1"/>
          <p:nvPr>
            <p:ph type="title"/>
          </p:nvPr>
        </p:nvSpPr>
        <p:spPr>
          <a:xfrm>
            <a:off x="839788" y="653784"/>
            <a:ext cx="10515600" cy="74824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42"/>
          <p:cNvSpPr txBox="1"/>
          <p:nvPr>
            <p:ph idx="1" type="body"/>
          </p:nvPr>
        </p:nvSpPr>
        <p:spPr>
          <a:xfrm>
            <a:off x="839788" y="1540248"/>
            <a:ext cx="5157787"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42"/>
          <p:cNvSpPr txBox="1"/>
          <p:nvPr>
            <p:ph idx="2" type="body"/>
          </p:nvPr>
        </p:nvSpPr>
        <p:spPr>
          <a:xfrm>
            <a:off x="839788" y="2411892"/>
            <a:ext cx="5157787"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42"/>
          <p:cNvSpPr txBox="1"/>
          <p:nvPr>
            <p:ph idx="3" type="body"/>
          </p:nvPr>
        </p:nvSpPr>
        <p:spPr>
          <a:xfrm>
            <a:off x="6172200" y="1540248"/>
            <a:ext cx="5183188"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42"/>
          <p:cNvSpPr txBox="1"/>
          <p:nvPr>
            <p:ph idx="4" type="body"/>
          </p:nvPr>
        </p:nvSpPr>
        <p:spPr>
          <a:xfrm>
            <a:off x="6172200" y="2411892"/>
            <a:ext cx="5183188"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4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4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4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43"/>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4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4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4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34"/>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Lora"/>
              <a:buNone/>
              <a:defRPr b="0" i="0" sz="3200" u="none" cap="none" strike="noStrike">
                <a:solidFill>
                  <a:schemeClr val="dk1"/>
                </a:solidFill>
                <a:latin typeface="Lora"/>
                <a:ea typeface="Lora"/>
                <a:cs typeface="Lora"/>
                <a:sym typeface="Lo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34"/>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rgbClr val="595959"/>
              </a:buClr>
              <a:buSzPts val="1400"/>
              <a:buFont typeface="Arial"/>
              <a:buNone/>
              <a:defRPr b="0" i="0" sz="1400" u="none" cap="none" strike="noStrike">
                <a:solidFill>
                  <a:srgbClr val="595959"/>
                </a:solidFill>
                <a:latin typeface="Roboto Light"/>
                <a:ea typeface="Roboto Light"/>
                <a:cs typeface="Roboto Light"/>
                <a:sym typeface="Roboto Light"/>
              </a:defRPr>
            </a:lvl1pPr>
            <a:lvl2pPr indent="-317500" lvl="1" marL="9144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2pPr>
            <a:lvl3pPr indent="-317500" lvl="2" marL="13716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3pPr>
            <a:lvl4pPr indent="-317500" lvl="3" marL="18288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4pPr>
            <a:lvl5pPr indent="-317500" lvl="4" marL="22860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rgbClr val="888888"/>
                </a:solidFill>
                <a:latin typeface="Roboto Light"/>
                <a:ea typeface="Roboto Light"/>
                <a:cs typeface="Roboto Light"/>
                <a:sym typeface="Roboto Light"/>
              </a:defRPr>
            </a:lvl1pPr>
            <a:lvl2pPr indent="0" lvl="1" marL="0" marR="0" rtl="0" algn="r">
              <a:spcBef>
                <a:spcPts val="0"/>
              </a:spcBef>
              <a:buNone/>
              <a:defRPr b="0" i="0" sz="1100" u="none" cap="none" strike="noStrike">
                <a:solidFill>
                  <a:srgbClr val="888888"/>
                </a:solidFill>
                <a:latin typeface="Roboto Light"/>
                <a:ea typeface="Roboto Light"/>
                <a:cs typeface="Roboto Light"/>
                <a:sym typeface="Roboto Light"/>
              </a:defRPr>
            </a:lvl2pPr>
            <a:lvl3pPr indent="0" lvl="2" marL="0" marR="0" rtl="0" algn="r">
              <a:spcBef>
                <a:spcPts val="0"/>
              </a:spcBef>
              <a:buNone/>
              <a:defRPr b="0" i="0" sz="1100" u="none" cap="none" strike="noStrike">
                <a:solidFill>
                  <a:srgbClr val="888888"/>
                </a:solidFill>
                <a:latin typeface="Roboto Light"/>
                <a:ea typeface="Roboto Light"/>
                <a:cs typeface="Roboto Light"/>
                <a:sym typeface="Roboto Light"/>
              </a:defRPr>
            </a:lvl3pPr>
            <a:lvl4pPr indent="0" lvl="3" marL="0" marR="0" rtl="0" algn="r">
              <a:spcBef>
                <a:spcPts val="0"/>
              </a:spcBef>
              <a:buNone/>
              <a:defRPr b="0" i="0" sz="1100" u="none" cap="none" strike="noStrike">
                <a:solidFill>
                  <a:srgbClr val="888888"/>
                </a:solidFill>
                <a:latin typeface="Roboto Light"/>
                <a:ea typeface="Roboto Light"/>
                <a:cs typeface="Roboto Light"/>
                <a:sym typeface="Roboto Light"/>
              </a:defRPr>
            </a:lvl4pPr>
            <a:lvl5pPr indent="0" lvl="4" marL="0" marR="0" rtl="0" algn="r">
              <a:spcBef>
                <a:spcPts val="0"/>
              </a:spcBef>
              <a:buNone/>
              <a:defRPr b="0" i="0" sz="1100" u="none" cap="none" strike="noStrike">
                <a:solidFill>
                  <a:srgbClr val="888888"/>
                </a:solidFill>
                <a:latin typeface="Roboto Light"/>
                <a:ea typeface="Roboto Light"/>
                <a:cs typeface="Roboto Light"/>
                <a:sym typeface="Roboto Light"/>
              </a:defRPr>
            </a:lvl5pPr>
            <a:lvl6pPr indent="0" lvl="5" marL="0" marR="0" rtl="0" algn="r">
              <a:spcBef>
                <a:spcPts val="0"/>
              </a:spcBef>
              <a:buNone/>
              <a:defRPr b="0" i="0" sz="1100" u="none" cap="none" strike="noStrike">
                <a:solidFill>
                  <a:srgbClr val="888888"/>
                </a:solidFill>
                <a:latin typeface="Roboto Light"/>
                <a:ea typeface="Roboto Light"/>
                <a:cs typeface="Roboto Light"/>
                <a:sym typeface="Roboto Light"/>
              </a:defRPr>
            </a:lvl6pPr>
            <a:lvl7pPr indent="0" lvl="6" marL="0" marR="0" rtl="0" algn="r">
              <a:spcBef>
                <a:spcPts val="0"/>
              </a:spcBef>
              <a:buNone/>
              <a:defRPr b="0" i="0" sz="1100" u="none" cap="none" strike="noStrike">
                <a:solidFill>
                  <a:srgbClr val="888888"/>
                </a:solidFill>
                <a:latin typeface="Roboto Light"/>
                <a:ea typeface="Roboto Light"/>
                <a:cs typeface="Roboto Light"/>
                <a:sym typeface="Roboto Light"/>
              </a:defRPr>
            </a:lvl7pPr>
            <a:lvl8pPr indent="0" lvl="7" marL="0" marR="0" rtl="0" algn="r">
              <a:spcBef>
                <a:spcPts val="0"/>
              </a:spcBef>
              <a:buNone/>
              <a:defRPr b="0" i="0" sz="1100" u="none" cap="none" strike="noStrike">
                <a:solidFill>
                  <a:srgbClr val="888888"/>
                </a:solidFill>
                <a:latin typeface="Roboto Light"/>
                <a:ea typeface="Roboto Light"/>
                <a:cs typeface="Roboto Light"/>
                <a:sym typeface="Roboto Light"/>
              </a:defRPr>
            </a:lvl8pPr>
            <a:lvl9pPr indent="0" lvl="8" marL="0" marR="0" rtl="0" algn="r">
              <a:spcBef>
                <a:spcPts val="0"/>
              </a:spcBef>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I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3.png"/><Relationship Id="rId4" Type="http://schemas.openxmlformats.org/officeDocument/2006/relationships/hyperlink" Target="https://www.bankbazaar.com/insurance/motor-insurance-claim.html" TargetMode="External"/><Relationship Id="rId5" Type="http://schemas.openxmlformats.org/officeDocument/2006/relationships/image" Target="../media/image1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2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2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19.png"/><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110" name="Google Shape;110;p1"/>
          <p:cNvSpPr txBox="1"/>
          <p:nvPr/>
        </p:nvSpPr>
        <p:spPr>
          <a:xfrm>
            <a:off x="669601" y="3979409"/>
            <a:ext cx="10882577" cy="2169825"/>
          </a:xfrm>
          <a:prstGeom prst="rect">
            <a:avLst/>
          </a:prstGeom>
          <a:solidFill>
            <a:srgbClr val="F7CAAC"/>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Class: </a:t>
            </a:r>
            <a:r>
              <a:rPr b="0" i="0" lang="en-IN" sz="1800" u="none" cap="none" strike="noStrike">
                <a:solidFill>
                  <a:srgbClr val="262626"/>
                </a:solidFill>
                <a:latin typeface="Roboto Light"/>
                <a:ea typeface="Roboto Light"/>
                <a:cs typeface="Roboto Light"/>
                <a:sym typeface="Roboto Light"/>
              </a:rPr>
              <a:t>FY BSc</a:t>
            </a:r>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Subject : </a:t>
            </a:r>
            <a:r>
              <a:rPr b="0" i="0" lang="en-IN" sz="1800" u="none" cap="none" strike="noStrike">
                <a:solidFill>
                  <a:srgbClr val="262626"/>
                </a:solidFill>
                <a:latin typeface="Roboto Light"/>
                <a:ea typeface="Roboto Light"/>
                <a:cs typeface="Roboto Light"/>
                <a:sym typeface="Roboto Light"/>
              </a:rPr>
              <a:t>Non-Life Insurance – Products, Principles and Practice </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Subject Code: </a:t>
            </a:r>
            <a:r>
              <a:rPr b="0" i="0" lang="en-IN" sz="1800" u="none" cap="none" strike="noStrike">
                <a:solidFill>
                  <a:srgbClr val="262626"/>
                </a:solidFill>
                <a:latin typeface="Roboto Light"/>
                <a:ea typeface="Roboto Light"/>
                <a:cs typeface="Roboto Light"/>
                <a:sym typeface="Roboto Light"/>
              </a:rPr>
              <a:t>PUSASQF2.5</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Chapter: </a:t>
            </a:r>
            <a:r>
              <a:rPr b="0" i="0" lang="en-IN" sz="1800" u="none" cap="none" strike="noStrike">
                <a:solidFill>
                  <a:srgbClr val="262626"/>
                </a:solidFill>
                <a:latin typeface="Roboto Light"/>
                <a:ea typeface="Roboto Light"/>
                <a:cs typeface="Roboto Light"/>
                <a:sym typeface="Roboto Light"/>
              </a:rPr>
              <a:t>Chapter 3</a:t>
            </a:r>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Chapter Name: </a:t>
            </a:r>
            <a:r>
              <a:rPr b="0" i="0" lang="en-IN" sz="1800" u="none" cap="none" strike="noStrike">
                <a:solidFill>
                  <a:srgbClr val="262626"/>
                </a:solidFill>
                <a:latin typeface="Roboto Light"/>
                <a:ea typeface="Roboto Light"/>
                <a:cs typeface="Roboto Light"/>
                <a:sym typeface="Roboto Light"/>
              </a:rPr>
              <a:t>Motor Insurance</a:t>
            </a:r>
            <a:endParaRPr b="0" i="0" sz="1800" u="none" cap="none" strike="noStrike">
              <a:solidFill>
                <a:srgbClr val="262626"/>
              </a:solidFill>
              <a:latin typeface="Roboto Light"/>
              <a:ea typeface="Roboto Light"/>
              <a:cs typeface="Roboto Light"/>
              <a:sym typeface="Roboto Light"/>
            </a:endParaRPr>
          </a:p>
        </p:txBody>
      </p:sp>
      <p:sp>
        <p:nvSpPr>
          <p:cNvPr id="111" name="Google Shape;111;p1"/>
          <p:cNvSpPr txBox="1"/>
          <p:nvPr/>
        </p:nvSpPr>
        <p:spPr>
          <a:xfrm>
            <a:off x="10433957" y="532639"/>
            <a:ext cx="1758043" cy="523220"/>
          </a:xfrm>
          <a:prstGeom prst="rect">
            <a:avLst/>
          </a:prstGeom>
          <a:solidFill>
            <a:srgbClr val="F26724"/>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IN" sz="2800">
                <a:solidFill>
                  <a:schemeClr val="lt1"/>
                </a:solidFill>
                <a:latin typeface="Roboto Light"/>
                <a:ea typeface="Roboto Light"/>
                <a:cs typeface="Roboto Light"/>
                <a:sym typeface="Roboto Light"/>
              </a:rPr>
              <a:t>Lecture  </a:t>
            </a:r>
            <a:endParaRPr sz="2800">
              <a:solidFill>
                <a:schemeClr val="lt1"/>
              </a:solidFill>
              <a:latin typeface="Roboto Light"/>
              <a:ea typeface="Roboto Light"/>
              <a:cs typeface="Roboto Light"/>
              <a:sym typeface="Roboto Light"/>
            </a:endParaRPr>
          </a:p>
        </p:txBody>
      </p:sp>
      <p:sp>
        <p:nvSpPr>
          <p:cNvPr id="112" name="Google Shape;112;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10"/>
          <p:cNvSpPr txBox="1"/>
          <p:nvPr>
            <p:ph type="title"/>
          </p:nvPr>
        </p:nvSpPr>
        <p:spPr>
          <a:xfrm>
            <a:off x="1169249" y="956276"/>
            <a:ext cx="5523100"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Types of Motor Insurance</a:t>
            </a:r>
            <a:endParaRPr b="1" sz="3600">
              <a:latin typeface="Helvetica Neue"/>
              <a:ea typeface="Helvetica Neue"/>
              <a:cs typeface="Helvetica Neue"/>
              <a:sym typeface="Helvetica Neue"/>
            </a:endParaRPr>
          </a:p>
        </p:txBody>
      </p:sp>
      <p:sp>
        <p:nvSpPr>
          <p:cNvPr id="189" name="Google Shape;189;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190" name="Google Shape;190;p10"/>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IN" sz="3600">
                <a:solidFill>
                  <a:schemeClr val="dk1"/>
                </a:solidFill>
                <a:latin typeface="Helvetica Neue"/>
                <a:ea typeface="Helvetica Neue"/>
                <a:cs typeface="Helvetica Neue"/>
                <a:sym typeface="Helvetica Neue"/>
              </a:rPr>
              <a:t>2</a:t>
            </a:r>
            <a:endParaRPr sz="3600">
              <a:solidFill>
                <a:schemeClr val="dk1"/>
              </a:solidFill>
              <a:latin typeface="Helvetica Neue"/>
              <a:ea typeface="Helvetica Neue"/>
              <a:cs typeface="Helvetica Neue"/>
              <a:sym typeface="Helvetica Neue"/>
            </a:endParaRPr>
          </a:p>
        </p:txBody>
      </p:sp>
      <p:sp>
        <p:nvSpPr>
          <p:cNvPr id="191" name="Google Shape;191;p10"/>
          <p:cNvSpPr/>
          <p:nvPr/>
        </p:nvSpPr>
        <p:spPr>
          <a:xfrm>
            <a:off x="1169249" y="1675465"/>
            <a:ext cx="8690369"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The policy periods for various types of policies are as under. </a:t>
            </a:r>
            <a:endParaRPr sz="1600">
              <a:solidFill>
                <a:schemeClr val="dk1"/>
              </a:solidFill>
              <a:latin typeface="Quattrocento Sans"/>
              <a:ea typeface="Quattrocento Sans"/>
              <a:cs typeface="Quattrocento Sans"/>
              <a:sym typeface="Quattrocento Sans"/>
            </a:endParaRPr>
          </a:p>
        </p:txBody>
      </p:sp>
      <p:graphicFrame>
        <p:nvGraphicFramePr>
          <p:cNvPr id="192" name="Google Shape;192;p10"/>
          <p:cNvGraphicFramePr/>
          <p:nvPr/>
        </p:nvGraphicFramePr>
        <p:xfrm>
          <a:off x="1276626" y="2122763"/>
          <a:ext cx="3000000" cy="3000000"/>
        </p:xfrm>
        <a:graphic>
          <a:graphicData uri="http://schemas.openxmlformats.org/drawingml/2006/table">
            <a:tbl>
              <a:tblPr bandRow="1" firstRow="1">
                <a:noFill/>
                <a:tableStyleId>{126B9E14-25F3-4F2E-8E39-405A36E1AFA5}</a:tableStyleId>
              </a:tblPr>
              <a:tblGrid>
                <a:gridCol w="2648075"/>
                <a:gridCol w="3325275"/>
                <a:gridCol w="3325275"/>
              </a:tblGrid>
              <a:tr h="370850">
                <a:tc>
                  <a:txBody>
                    <a:bodyPr/>
                    <a:lstStyle/>
                    <a:p>
                      <a:pPr indent="0" lvl="0" marL="0" marR="0" rtl="0" algn="ctr">
                        <a:spcBef>
                          <a:spcPts val="0"/>
                        </a:spcBef>
                        <a:spcAft>
                          <a:spcPts val="0"/>
                        </a:spcAft>
                        <a:buNone/>
                      </a:pPr>
                      <a:r>
                        <a:rPr b="1" lang="en-IN" sz="1600">
                          <a:solidFill>
                            <a:schemeClr val="dk1"/>
                          </a:solidFill>
                          <a:latin typeface="Quattrocento Sans"/>
                          <a:ea typeface="Quattrocento Sans"/>
                          <a:cs typeface="Quattrocento Sans"/>
                          <a:sym typeface="Quattrocento Sans"/>
                        </a:rPr>
                        <a:t>Policy</a:t>
                      </a:r>
                      <a:r>
                        <a:rPr b="1" lang="en-IN" sz="1600">
                          <a:solidFill>
                            <a:schemeClr val="dk1"/>
                          </a:solidFill>
                          <a:latin typeface="Quattrocento Sans"/>
                          <a:ea typeface="Quattrocento Sans"/>
                          <a:cs typeface="Quattrocento Sans"/>
                          <a:sym typeface="Quattrocento Sans"/>
                        </a:rPr>
                        <a:t> Type</a:t>
                      </a:r>
                      <a:endParaRPr b="1" sz="1600">
                        <a:solidFill>
                          <a:schemeClr val="dk1"/>
                        </a:solidFill>
                        <a:latin typeface="Quattrocento Sans"/>
                        <a:ea typeface="Quattrocento Sans"/>
                        <a:cs typeface="Quattrocento Sans"/>
                        <a:sym typeface="Quattrocento Sans"/>
                      </a:endParaRPr>
                    </a:p>
                  </a:txBody>
                  <a:tcPr marT="45725" marB="45725" marR="91450" marL="91450"/>
                </a:tc>
                <a:tc gridSpan="2">
                  <a:txBody>
                    <a:bodyPr/>
                    <a:lstStyle/>
                    <a:p>
                      <a:pPr indent="0" lvl="0" marL="0" marR="0" rtl="0" algn="ctr">
                        <a:spcBef>
                          <a:spcPts val="0"/>
                        </a:spcBef>
                        <a:spcAft>
                          <a:spcPts val="0"/>
                        </a:spcAft>
                        <a:buNone/>
                      </a:pPr>
                      <a:r>
                        <a:rPr b="1" lang="en-IN" sz="1600">
                          <a:solidFill>
                            <a:schemeClr val="dk1"/>
                          </a:solidFill>
                          <a:latin typeface="Quattrocento Sans"/>
                          <a:ea typeface="Quattrocento Sans"/>
                          <a:cs typeface="Quattrocento Sans"/>
                          <a:sym typeface="Quattrocento Sans"/>
                        </a:rPr>
                        <a:t>Period</a:t>
                      </a:r>
                      <a:endParaRPr b="1" sz="1600">
                        <a:solidFill>
                          <a:schemeClr val="dk1"/>
                        </a:solidFill>
                        <a:latin typeface="Quattrocento Sans"/>
                        <a:ea typeface="Quattrocento Sans"/>
                        <a:cs typeface="Quattrocento Sans"/>
                        <a:sym typeface="Quattrocento Sans"/>
                      </a:endParaRPr>
                    </a:p>
                  </a:txBody>
                  <a:tcPr marT="45725" marB="45725" marR="91450" marL="91450"/>
                </a:tc>
                <a:tc hMerge="1"/>
              </a:tr>
              <a:tr h="370850">
                <a:tc>
                  <a:txBody>
                    <a:bodyPr/>
                    <a:lstStyle/>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txBody>
                  <a:tcPr marT="45725" marB="45725" marR="91450" marL="91450"/>
                </a:tc>
                <a:tc>
                  <a:txBody>
                    <a:bodyPr/>
                    <a:lstStyle/>
                    <a:p>
                      <a:pPr indent="0" lvl="0" marL="0" marR="0" rtl="0" algn="ctr">
                        <a:spcBef>
                          <a:spcPts val="0"/>
                        </a:spcBef>
                        <a:spcAft>
                          <a:spcPts val="0"/>
                        </a:spcAft>
                        <a:buNone/>
                      </a:pPr>
                      <a:r>
                        <a:rPr b="1" lang="en-IN" sz="1600">
                          <a:solidFill>
                            <a:schemeClr val="dk1"/>
                          </a:solidFill>
                          <a:latin typeface="Quattrocento Sans"/>
                          <a:ea typeface="Quattrocento Sans"/>
                          <a:cs typeface="Quattrocento Sans"/>
                          <a:sym typeface="Quattrocento Sans"/>
                        </a:rPr>
                        <a:t>Own Damage </a:t>
                      </a:r>
                      <a:endParaRPr b="1" sz="1600">
                        <a:solidFill>
                          <a:schemeClr val="dk1"/>
                        </a:solidFill>
                        <a:latin typeface="Quattrocento Sans"/>
                        <a:ea typeface="Quattrocento Sans"/>
                        <a:cs typeface="Quattrocento Sans"/>
                        <a:sym typeface="Quattrocento Sans"/>
                      </a:endParaRPr>
                    </a:p>
                  </a:txBody>
                  <a:tcPr marT="45725" marB="45725" marR="91450" marL="91450"/>
                </a:tc>
                <a:tc>
                  <a:txBody>
                    <a:bodyPr/>
                    <a:lstStyle/>
                    <a:p>
                      <a:pPr indent="0" lvl="0" marL="0" marR="0" rtl="0" algn="ctr">
                        <a:spcBef>
                          <a:spcPts val="0"/>
                        </a:spcBef>
                        <a:spcAft>
                          <a:spcPts val="0"/>
                        </a:spcAft>
                        <a:buNone/>
                      </a:pPr>
                      <a:r>
                        <a:rPr b="1" lang="en-IN" sz="1600">
                          <a:solidFill>
                            <a:schemeClr val="dk1"/>
                          </a:solidFill>
                          <a:latin typeface="Quattrocento Sans"/>
                          <a:ea typeface="Quattrocento Sans"/>
                          <a:cs typeface="Quattrocento Sans"/>
                          <a:sym typeface="Quattrocento Sans"/>
                        </a:rPr>
                        <a:t>Third Party Liability</a:t>
                      </a:r>
                      <a:endParaRPr b="1" sz="1600">
                        <a:solidFill>
                          <a:schemeClr val="dk1"/>
                        </a:solidFill>
                        <a:latin typeface="Quattrocento Sans"/>
                        <a:ea typeface="Quattrocento Sans"/>
                        <a:cs typeface="Quattrocento Sans"/>
                        <a:sym typeface="Quattrocento Sans"/>
                      </a:endParaRPr>
                    </a:p>
                  </a:txBody>
                  <a:tcPr marT="45725" marB="45725" marR="91450" marL="91450"/>
                </a:tc>
              </a:tr>
              <a:tr h="370850">
                <a:tc>
                  <a:txBody>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Liability Only Policy</a:t>
                      </a:r>
                      <a:endParaRPr sz="1600">
                        <a:solidFill>
                          <a:schemeClr val="dk1"/>
                        </a:solidFill>
                        <a:latin typeface="Quattrocento Sans"/>
                        <a:ea typeface="Quattrocento Sans"/>
                        <a:cs typeface="Quattrocento Sans"/>
                        <a:sym typeface="Quattrocento Sans"/>
                      </a:endParaRPr>
                    </a:p>
                  </a:txBody>
                  <a:tcPr marT="45725" marB="45725" marR="91450" marL="91450"/>
                </a:tc>
                <a:tc>
                  <a:txBody>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NA</a:t>
                      </a:r>
                      <a:endParaRPr sz="1600">
                        <a:solidFill>
                          <a:schemeClr val="dk1"/>
                        </a:solidFill>
                        <a:latin typeface="Quattrocento Sans"/>
                        <a:ea typeface="Quattrocento Sans"/>
                        <a:cs typeface="Quattrocento Sans"/>
                        <a:sym typeface="Quattrocento Sans"/>
                      </a:endParaRPr>
                    </a:p>
                  </a:txBody>
                  <a:tcPr marT="45725" marB="45725" marR="91450" marL="91450"/>
                </a:tc>
                <a:tc>
                  <a:txBody>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1 year (for all vehicles except new two wheelers and new Private Cars) or 3 years (for new Private Car) or 5 years (for new Two Wheeler) Or 2/3 years (for old Two Wheeler)</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txBody>
                  <a:tcPr marT="45725" marB="45725" marR="91450" marL="91450"/>
                </a:tc>
              </a:tr>
              <a:tr h="370850">
                <a:tc>
                  <a:txBody>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Package Policy</a:t>
                      </a:r>
                      <a:endParaRPr sz="1600">
                        <a:solidFill>
                          <a:schemeClr val="dk1"/>
                        </a:solidFill>
                        <a:latin typeface="Quattrocento Sans"/>
                        <a:ea typeface="Quattrocento Sans"/>
                        <a:cs typeface="Quattrocento Sans"/>
                        <a:sym typeface="Quattrocento Sans"/>
                      </a:endParaRPr>
                    </a:p>
                  </a:txBody>
                  <a:tcPr marT="45725" marB="45725" marR="91450" marL="91450"/>
                </a:tc>
                <a:tc>
                  <a:txBody>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1 year (for all vehicles except new two wheelers and new Private Cars) or 2/3 years (for old Two Wheeler).</a:t>
                      </a:r>
                      <a:endParaRPr sz="1600">
                        <a:solidFill>
                          <a:schemeClr val="dk1"/>
                        </a:solidFill>
                        <a:latin typeface="Quattrocento Sans"/>
                        <a:ea typeface="Quattrocento Sans"/>
                        <a:cs typeface="Quattrocento Sans"/>
                        <a:sym typeface="Quattrocento Sans"/>
                      </a:endParaRPr>
                    </a:p>
                  </a:txBody>
                  <a:tcPr marT="45725" marB="45725" marR="91450" marL="91450"/>
                </a:tc>
                <a:tc>
                  <a:txBody>
                    <a:bodyPr/>
                    <a:lstStyle/>
                    <a:p>
                      <a:pPr indent="0" lvl="0" marL="0" marR="0" rtl="0" algn="l">
                        <a:lnSpc>
                          <a:spcPct val="100000"/>
                        </a:lnSpc>
                        <a:spcBef>
                          <a:spcPts val="0"/>
                        </a:spcBef>
                        <a:spcAft>
                          <a:spcPts val="0"/>
                        </a:spcAft>
                        <a:buClr>
                          <a:schemeClr val="dk1"/>
                        </a:buClr>
                        <a:buSzPts val="1600"/>
                        <a:buFont typeface="Quattrocento Sans"/>
                        <a:buNone/>
                      </a:pPr>
                      <a:r>
                        <a:rPr lang="en-IN" sz="1600">
                          <a:solidFill>
                            <a:schemeClr val="dk1"/>
                          </a:solidFill>
                          <a:latin typeface="Quattrocento Sans"/>
                          <a:ea typeface="Quattrocento Sans"/>
                          <a:cs typeface="Quattrocento Sans"/>
                          <a:sym typeface="Quattrocento Sans"/>
                        </a:rPr>
                        <a:t>1 year (for all vehicles except new two wheelers and new Private Cars) Or 2/3 years (for old Two Wheeler).</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txBody>
                  <a:tcPr marT="45725" marB="45725" marR="91450" marL="91450"/>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11"/>
          <p:cNvSpPr txBox="1"/>
          <p:nvPr>
            <p:ph type="title"/>
          </p:nvPr>
        </p:nvSpPr>
        <p:spPr>
          <a:xfrm>
            <a:off x="1169249" y="956276"/>
            <a:ext cx="5523100"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Types of Motor Insurance</a:t>
            </a:r>
            <a:endParaRPr b="1" sz="3600">
              <a:latin typeface="Helvetica Neue"/>
              <a:ea typeface="Helvetica Neue"/>
              <a:cs typeface="Helvetica Neue"/>
              <a:sym typeface="Helvetica Neue"/>
            </a:endParaRPr>
          </a:p>
        </p:txBody>
      </p:sp>
      <p:sp>
        <p:nvSpPr>
          <p:cNvPr id="198" name="Google Shape;198;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199" name="Google Shape;199;p11"/>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IN" sz="3600">
                <a:solidFill>
                  <a:schemeClr val="dk1"/>
                </a:solidFill>
                <a:latin typeface="Helvetica Neue"/>
                <a:ea typeface="Helvetica Neue"/>
                <a:cs typeface="Helvetica Neue"/>
                <a:sym typeface="Helvetica Neue"/>
              </a:rPr>
              <a:t>2</a:t>
            </a:r>
            <a:endParaRPr sz="3600">
              <a:solidFill>
                <a:schemeClr val="dk1"/>
              </a:solidFill>
              <a:latin typeface="Helvetica Neue"/>
              <a:ea typeface="Helvetica Neue"/>
              <a:cs typeface="Helvetica Neue"/>
              <a:sym typeface="Helvetica Neue"/>
            </a:endParaRPr>
          </a:p>
        </p:txBody>
      </p:sp>
      <p:graphicFrame>
        <p:nvGraphicFramePr>
          <p:cNvPr id="200" name="Google Shape;200;p11"/>
          <p:cNvGraphicFramePr/>
          <p:nvPr/>
        </p:nvGraphicFramePr>
        <p:xfrm>
          <a:off x="1169248" y="1910728"/>
          <a:ext cx="3000000" cy="3000000"/>
        </p:xfrm>
        <a:graphic>
          <a:graphicData uri="http://schemas.openxmlformats.org/drawingml/2006/table">
            <a:tbl>
              <a:tblPr bandRow="1" firstRow="1">
                <a:noFill/>
                <a:tableStyleId>{126B9E14-25F3-4F2E-8E39-405A36E1AFA5}</a:tableStyleId>
              </a:tblPr>
              <a:tblGrid>
                <a:gridCol w="2648075"/>
                <a:gridCol w="3325275"/>
                <a:gridCol w="3325275"/>
              </a:tblGrid>
              <a:tr h="370850">
                <a:tc>
                  <a:txBody>
                    <a:bodyPr/>
                    <a:lstStyle/>
                    <a:p>
                      <a:pPr indent="0" lvl="0" marL="0" marR="0" rtl="0" algn="ctr">
                        <a:spcBef>
                          <a:spcPts val="0"/>
                        </a:spcBef>
                        <a:spcAft>
                          <a:spcPts val="0"/>
                        </a:spcAft>
                        <a:buNone/>
                      </a:pPr>
                      <a:r>
                        <a:rPr b="1" lang="en-IN" sz="1600">
                          <a:solidFill>
                            <a:schemeClr val="dk1"/>
                          </a:solidFill>
                          <a:latin typeface="Quattrocento Sans"/>
                          <a:ea typeface="Quattrocento Sans"/>
                          <a:cs typeface="Quattrocento Sans"/>
                          <a:sym typeface="Quattrocento Sans"/>
                        </a:rPr>
                        <a:t>Policy</a:t>
                      </a:r>
                      <a:r>
                        <a:rPr b="1" lang="en-IN" sz="1600">
                          <a:solidFill>
                            <a:schemeClr val="dk1"/>
                          </a:solidFill>
                          <a:latin typeface="Quattrocento Sans"/>
                          <a:ea typeface="Quattrocento Sans"/>
                          <a:cs typeface="Quattrocento Sans"/>
                          <a:sym typeface="Quattrocento Sans"/>
                        </a:rPr>
                        <a:t> Type</a:t>
                      </a:r>
                      <a:endParaRPr b="1" sz="1600">
                        <a:solidFill>
                          <a:schemeClr val="dk1"/>
                        </a:solidFill>
                        <a:latin typeface="Quattrocento Sans"/>
                        <a:ea typeface="Quattrocento Sans"/>
                        <a:cs typeface="Quattrocento Sans"/>
                        <a:sym typeface="Quattrocento Sans"/>
                      </a:endParaRPr>
                    </a:p>
                  </a:txBody>
                  <a:tcPr marT="45725" marB="45725" marR="91450" marL="91450"/>
                </a:tc>
                <a:tc gridSpan="2">
                  <a:txBody>
                    <a:bodyPr/>
                    <a:lstStyle/>
                    <a:p>
                      <a:pPr indent="0" lvl="0" marL="0" marR="0" rtl="0" algn="ctr">
                        <a:spcBef>
                          <a:spcPts val="0"/>
                        </a:spcBef>
                        <a:spcAft>
                          <a:spcPts val="0"/>
                        </a:spcAft>
                        <a:buNone/>
                      </a:pPr>
                      <a:r>
                        <a:rPr b="1" lang="en-IN" sz="1600">
                          <a:solidFill>
                            <a:schemeClr val="dk1"/>
                          </a:solidFill>
                          <a:latin typeface="Quattrocento Sans"/>
                          <a:ea typeface="Quattrocento Sans"/>
                          <a:cs typeface="Quattrocento Sans"/>
                          <a:sym typeface="Quattrocento Sans"/>
                        </a:rPr>
                        <a:t>Period</a:t>
                      </a:r>
                      <a:endParaRPr b="1" sz="1600">
                        <a:solidFill>
                          <a:schemeClr val="dk1"/>
                        </a:solidFill>
                        <a:latin typeface="Quattrocento Sans"/>
                        <a:ea typeface="Quattrocento Sans"/>
                        <a:cs typeface="Quattrocento Sans"/>
                        <a:sym typeface="Quattrocento Sans"/>
                      </a:endParaRPr>
                    </a:p>
                  </a:txBody>
                  <a:tcPr marT="45725" marB="45725" marR="91450" marL="91450"/>
                </a:tc>
                <a:tc hMerge="1"/>
              </a:tr>
              <a:tr h="370850">
                <a:tc>
                  <a:txBody>
                    <a:bodyPr/>
                    <a:lstStyle/>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txBody>
                  <a:tcPr marT="45725" marB="45725" marR="91450" marL="91450"/>
                </a:tc>
                <a:tc>
                  <a:txBody>
                    <a:bodyPr/>
                    <a:lstStyle/>
                    <a:p>
                      <a:pPr indent="0" lvl="0" marL="0" marR="0" rtl="0" algn="ctr">
                        <a:spcBef>
                          <a:spcPts val="0"/>
                        </a:spcBef>
                        <a:spcAft>
                          <a:spcPts val="0"/>
                        </a:spcAft>
                        <a:buNone/>
                      </a:pPr>
                      <a:r>
                        <a:rPr b="1" lang="en-IN" sz="1600">
                          <a:solidFill>
                            <a:schemeClr val="dk1"/>
                          </a:solidFill>
                          <a:latin typeface="Quattrocento Sans"/>
                          <a:ea typeface="Quattrocento Sans"/>
                          <a:cs typeface="Quattrocento Sans"/>
                          <a:sym typeface="Quattrocento Sans"/>
                        </a:rPr>
                        <a:t>Own Damage </a:t>
                      </a:r>
                      <a:endParaRPr b="1" sz="1600">
                        <a:solidFill>
                          <a:schemeClr val="dk1"/>
                        </a:solidFill>
                        <a:latin typeface="Quattrocento Sans"/>
                        <a:ea typeface="Quattrocento Sans"/>
                        <a:cs typeface="Quattrocento Sans"/>
                        <a:sym typeface="Quattrocento Sans"/>
                      </a:endParaRPr>
                    </a:p>
                  </a:txBody>
                  <a:tcPr marT="45725" marB="45725" marR="91450" marL="91450"/>
                </a:tc>
                <a:tc>
                  <a:txBody>
                    <a:bodyPr/>
                    <a:lstStyle/>
                    <a:p>
                      <a:pPr indent="0" lvl="0" marL="0" marR="0" rtl="0" algn="ctr">
                        <a:spcBef>
                          <a:spcPts val="0"/>
                        </a:spcBef>
                        <a:spcAft>
                          <a:spcPts val="0"/>
                        </a:spcAft>
                        <a:buNone/>
                      </a:pPr>
                      <a:r>
                        <a:rPr b="1" lang="en-IN" sz="1600">
                          <a:solidFill>
                            <a:schemeClr val="dk1"/>
                          </a:solidFill>
                          <a:latin typeface="Quattrocento Sans"/>
                          <a:ea typeface="Quattrocento Sans"/>
                          <a:cs typeface="Quattrocento Sans"/>
                          <a:sym typeface="Quattrocento Sans"/>
                        </a:rPr>
                        <a:t>Third Party Liability</a:t>
                      </a:r>
                      <a:endParaRPr b="1" sz="1600">
                        <a:solidFill>
                          <a:schemeClr val="dk1"/>
                        </a:solidFill>
                        <a:latin typeface="Quattrocento Sans"/>
                        <a:ea typeface="Quattrocento Sans"/>
                        <a:cs typeface="Quattrocento Sans"/>
                        <a:sym typeface="Quattrocento Sans"/>
                      </a:endParaRPr>
                    </a:p>
                  </a:txBody>
                  <a:tcPr marT="45725" marB="45725" marR="91450" marL="91450"/>
                </a:tc>
              </a:tr>
              <a:tr h="370850">
                <a:tc>
                  <a:txBody>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Bundled Policy</a:t>
                      </a:r>
                      <a:endParaRPr sz="1600">
                        <a:solidFill>
                          <a:schemeClr val="dk1"/>
                        </a:solidFill>
                        <a:latin typeface="Quattrocento Sans"/>
                        <a:ea typeface="Quattrocento Sans"/>
                        <a:cs typeface="Quattrocento Sans"/>
                        <a:sym typeface="Quattrocento Sans"/>
                      </a:endParaRPr>
                    </a:p>
                  </a:txBody>
                  <a:tcPr marT="45725" marB="45725" marR="91450" marL="91450"/>
                </a:tc>
                <a:tc>
                  <a:txBody>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1 year (for new Private Cars and new Two Wheelers)</a:t>
                      </a:r>
                      <a:endParaRPr sz="1600">
                        <a:solidFill>
                          <a:schemeClr val="dk1"/>
                        </a:solidFill>
                        <a:latin typeface="Quattrocento Sans"/>
                        <a:ea typeface="Quattrocento Sans"/>
                        <a:cs typeface="Quattrocento Sans"/>
                        <a:sym typeface="Quattrocento Sans"/>
                      </a:endParaRPr>
                    </a:p>
                  </a:txBody>
                  <a:tcPr marT="45725" marB="45725" marR="91450" marL="91450"/>
                </a:tc>
                <a:tc>
                  <a:txBody>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3 year (for new Private Cars) 5 year (for new Two Wheeler) </a:t>
                      </a:r>
                      <a:endParaRPr sz="1600">
                        <a:solidFill>
                          <a:schemeClr val="dk1"/>
                        </a:solidFill>
                        <a:latin typeface="Quattrocento Sans"/>
                        <a:ea typeface="Quattrocento Sans"/>
                        <a:cs typeface="Quattrocento Sans"/>
                        <a:sym typeface="Quattrocento Sans"/>
                      </a:endParaRPr>
                    </a:p>
                  </a:txBody>
                  <a:tcPr marT="45725" marB="45725" marR="91450" marL="91450"/>
                </a:tc>
              </a:tr>
              <a:tr h="370850">
                <a:tc>
                  <a:txBody>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Standalone Own Damage  </a:t>
                      </a:r>
                      <a:endParaRPr sz="1600">
                        <a:solidFill>
                          <a:schemeClr val="dk1"/>
                        </a:solidFill>
                        <a:latin typeface="Quattrocento Sans"/>
                        <a:ea typeface="Quattrocento Sans"/>
                        <a:cs typeface="Quattrocento Sans"/>
                        <a:sym typeface="Quattrocento Sans"/>
                      </a:endParaRPr>
                    </a:p>
                  </a:txBody>
                  <a:tcPr marT="45725" marB="45725" marR="91450" marL="91450"/>
                </a:tc>
                <a:tc>
                  <a:txBody>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1 year (for private car and two wheelers (both new and old) </a:t>
                      </a:r>
                      <a:endParaRPr sz="1600">
                        <a:solidFill>
                          <a:schemeClr val="dk1"/>
                        </a:solidFill>
                        <a:latin typeface="Quattrocento Sans"/>
                        <a:ea typeface="Quattrocento Sans"/>
                        <a:cs typeface="Quattrocento Sans"/>
                        <a:sym typeface="Quattrocento Sans"/>
                      </a:endParaRPr>
                    </a:p>
                  </a:txBody>
                  <a:tcPr marT="45725" marB="45725" marR="91450" marL="91450"/>
                </a:tc>
                <a:tc>
                  <a:txBody>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NA</a:t>
                      </a:r>
                      <a:endParaRPr sz="1600">
                        <a:solidFill>
                          <a:schemeClr val="dk1"/>
                        </a:solidFill>
                        <a:latin typeface="Quattrocento Sans"/>
                        <a:ea typeface="Quattrocento Sans"/>
                        <a:cs typeface="Quattrocento Sans"/>
                        <a:sym typeface="Quattrocento Sans"/>
                      </a:endParaRPr>
                    </a:p>
                  </a:txBody>
                  <a:tcPr marT="45725" marB="45725" marR="91450" marL="91450"/>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12"/>
          <p:cNvSpPr txBox="1"/>
          <p:nvPr>
            <p:ph type="title"/>
          </p:nvPr>
        </p:nvSpPr>
        <p:spPr>
          <a:xfrm>
            <a:off x="1169248" y="956276"/>
            <a:ext cx="5894161"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Motor Insurance Coverage </a:t>
            </a:r>
            <a:endParaRPr b="1" sz="3600">
              <a:latin typeface="Helvetica Neue"/>
              <a:ea typeface="Helvetica Neue"/>
              <a:cs typeface="Helvetica Neue"/>
              <a:sym typeface="Helvetica Neue"/>
            </a:endParaRPr>
          </a:p>
        </p:txBody>
      </p:sp>
      <p:sp>
        <p:nvSpPr>
          <p:cNvPr id="206" name="Google Shape;206;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207" name="Google Shape;207;p12"/>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2.1</a:t>
            </a:r>
            <a:endParaRPr sz="3600">
              <a:solidFill>
                <a:schemeClr val="dk1"/>
              </a:solidFill>
              <a:latin typeface="Helvetica Neue"/>
              <a:ea typeface="Helvetica Neue"/>
              <a:cs typeface="Helvetica Neue"/>
              <a:sym typeface="Helvetica Neue"/>
            </a:endParaRPr>
          </a:p>
        </p:txBody>
      </p:sp>
      <p:sp>
        <p:nvSpPr>
          <p:cNvPr id="208" name="Google Shape;208;p12"/>
          <p:cNvSpPr/>
          <p:nvPr/>
        </p:nvSpPr>
        <p:spPr>
          <a:xfrm>
            <a:off x="1169248" y="1760681"/>
            <a:ext cx="10184551" cy="4778231"/>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en-IN" sz="1600">
                <a:solidFill>
                  <a:schemeClr val="dk1"/>
                </a:solidFill>
                <a:latin typeface="Quattrocento Sans"/>
                <a:ea typeface="Quattrocento Sans"/>
                <a:cs typeface="Quattrocento Sans"/>
                <a:sym typeface="Quattrocento Sans"/>
              </a:rPr>
              <a:t>1.Own Damage (OD)</a:t>
            </a:r>
            <a:endParaRPr/>
          </a:p>
          <a:p>
            <a:pPr indent="0" lvl="0" marL="0" marR="0" rtl="0" algn="just">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105"/>
              </a:spcBef>
              <a:spcAft>
                <a:spcPts val="0"/>
              </a:spcAft>
              <a:buNone/>
            </a:pPr>
            <a:r>
              <a:rPr lang="en-IN" sz="1600">
                <a:solidFill>
                  <a:schemeClr val="dk1"/>
                </a:solidFill>
                <a:latin typeface="Quattrocento Sans"/>
                <a:ea typeface="Quattrocento Sans"/>
                <a:cs typeface="Quattrocento Sans"/>
                <a:sym typeface="Quattrocento Sans"/>
              </a:rPr>
              <a:t>Own Damage is an insurance cover that protects you against the loss and damage that occurred to your own vehicle like fire, theft, etc. The own damage cover allows you to compensate for the repair and replacement expenses. </a:t>
            </a:r>
            <a:endParaRPr sz="16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105"/>
              </a:spcBef>
              <a:spcAft>
                <a:spcPts val="0"/>
              </a:spcAft>
              <a:buNone/>
            </a:pPr>
            <a:r>
              <a:t/>
            </a:r>
            <a:endParaRPr sz="1600">
              <a:solidFill>
                <a:srgbClr val="333333"/>
              </a:solidFill>
              <a:latin typeface="Quattrocento Sans"/>
              <a:ea typeface="Quattrocento Sans"/>
              <a:cs typeface="Quattrocento Sans"/>
              <a:sym typeface="Quattrocento Sans"/>
            </a:endParaRPr>
          </a:p>
          <a:p>
            <a:pPr indent="0" lvl="0" marL="12700" marR="0" rtl="0" algn="l">
              <a:lnSpc>
                <a:spcPct val="100000"/>
              </a:lnSpc>
              <a:spcBef>
                <a:spcPts val="105"/>
              </a:spcBef>
              <a:spcAft>
                <a:spcPts val="0"/>
              </a:spcAft>
              <a:buNone/>
            </a:pPr>
            <a:r>
              <a:rPr lang="en-IN" sz="1600">
                <a:solidFill>
                  <a:schemeClr val="dk1"/>
                </a:solidFill>
                <a:latin typeface="Quattrocento Sans"/>
                <a:ea typeface="Quattrocento Sans"/>
                <a:cs typeface="Quattrocento Sans"/>
                <a:sym typeface="Quattrocento Sans"/>
              </a:rPr>
              <a:t>Own Damage policy covers damage to own car due to either of following reasons :</a:t>
            </a:r>
            <a:endParaRPr/>
          </a:p>
          <a:p>
            <a:pPr indent="-285750" lvl="0" marL="297815" marR="0" rtl="0" algn="l">
              <a:lnSpc>
                <a:spcPct val="100000"/>
              </a:lnSpc>
              <a:spcBef>
                <a:spcPts val="0"/>
              </a:spcBef>
              <a:spcAft>
                <a:spcPts val="0"/>
              </a:spcAft>
              <a:buClr>
                <a:schemeClr val="dk1"/>
              </a:buClr>
              <a:buSzPts val="1520"/>
              <a:buFont typeface="Arial"/>
              <a:buChar char="•"/>
            </a:pPr>
            <a:r>
              <a:rPr lang="en-IN" sz="1600">
                <a:solidFill>
                  <a:schemeClr val="dk1"/>
                </a:solidFill>
                <a:latin typeface="Quattrocento Sans"/>
                <a:ea typeface="Quattrocento Sans"/>
                <a:cs typeface="Quattrocento Sans"/>
                <a:sym typeface="Quattrocento Sans"/>
              </a:rPr>
              <a:t>By fire explosion self ignition or lightning</a:t>
            </a:r>
            <a:endParaRPr sz="1600">
              <a:solidFill>
                <a:schemeClr val="dk1"/>
              </a:solidFill>
              <a:latin typeface="Quattrocento Sans"/>
              <a:ea typeface="Quattrocento Sans"/>
              <a:cs typeface="Quattrocento Sans"/>
              <a:sym typeface="Quattrocento Sans"/>
            </a:endParaRPr>
          </a:p>
          <a:p>
            <a:pPr indent="-285750" lvl="0" marL="297815" marR="0" rtl="0" algn="l">
              <a:lnSpc>
                <a:spcPct val="100000"/>
              </a:lnSpc>
              <a:spcBef>
                <a:spcPts val="0"/>
              </a:spcBef>
              <a:spcAft>
                <a:spcPts val="0"/>
              </a:spcAft>
              <a:buClr>
                <a:schemeClr val="dk1"/>
              </a:buClr>
              <a:buSzPts val="1520"/>
              <a:buFont typeface="Arial"/>
              <a:buChar char="•"/>
            </a:pPr>
            <a:r>
              <a:rPr lang="en-IN" sz="1600">
                <a:solidFill>
                  <a:schemeClr val="dk1"/>
                </a:solidFill>
                <a:latin typeface="Quattrocento Sans"/>
                <a:ea typeface="Quattrocento Sans"/>
                <a:cs typeface="Quattrocento Sans"/>
                <a:sym typeface="Quattrocento Sans"/>
              </a:rPr>
              <a:t>By burglary housebreaking or theft</a:t>
            </a:r>
            <a:endParaRPr sz="1600">
              <a:solidFill>
                <a:schemeClr val="dk1"/>
              </a:solidFill>
              <a:latin typeface="Quattrocento Sans"/>
              <a:ea typeface="Quattrocento Sans"/>
              <a:cs typeface="Quattrocento Sans"/>
              <a:sym typeface="Quattrocento Sans"/>
            </a:endParaRPr>
          </a:p>
          <a:p>
            <a:pPr indent="-285750" lvl="0" marL="297815" marR="0" rtl="0" algn="l">
              <a:lnSpc>
                <a:spcPct val="100000"/>
              </a:lnSpc>
              <a:spcBef>
                <a:spcPts val="0"/>
              </a:spcBef>
              <a:spcAft>
                <a:spcPts val="0"/>
              </a:spcAft>
              <a:buClr>
                <a:schemeClr val="dk1"/>
              </a:buClr>
              <a:buSzPts val="1520"/>
              <a:buFont typeface="Arial"/>
              <a:buChar char="•"/>
            </a:pPr>
            <a:r>
              <a:rPr lang="en-IN" sz="1600">
                <a:solidFill>
                  <a:schemeClr val="dk1"/>
                </a:solidFill>
                <a:latin typeface="Quattrocento Sans"/>
                <a:ea typeface="Quattrocento Sans"/>
                <a:cs typeface="Quattrocento Sans"/>
                <a:sym typeface="Quattrocento Sans"/>
              </a:rPr>
              <a:t>By riot and strike</a:t>
            </a:r>
            <a:endParaRPr sz="1600">
              <a:solidFill>
                <a:schemeClr val="dk1"/>
              </a:solidFill>
              <a:latin typeface="Quattrocento Sans"/>
              <a:ea typeface="Quattrocento Sans"/>
              <a:cs typeface="Quattrocento Sans"/>
              <a:sym typeface="Quattrocento Sans"/>
            </a:endParaRPr>
          </a:p>
          <a:p>
            <a:pPr indent="-285750" lvl="0" marL="297815" marR="0" rtl="0" algn="l">
              <a:lnSpc>
                <a:spcPct val="100000"/>
              </a:lnSpc>
              <a:spcBef>
                <a:spcPts val="0"/>
              </a:spcBef>
              <a:spcAft>
                <a:spcPts val="0"/>
              </a:spcAft>
              <a:buClr>
                <a:schemeClr val="dk1"/>
              </a:buClr>
              <a:buSzPts val="1520"/>
              <a:buFont typeface="Arial"/>
              <a:buChar char="•"/>
            </a:pPr>
            <a:r>
              <a:rPr lang="en-IN" sz="1600">
                <a:solidFill>
                  <a:schemeClr val="dk1"/>
                </a:solidFill>
                <a:latin typeface="Quattrocento Sans"/>
                <a:ea typeface="Quattrocento Sans"/>
                <a:cs typeface="Quattrocento Sans"/>
                <a:sym typeface="Quattrocento Sans"/>
              </a:rPr>
              <a:t>By earthquake (fire and shock damage)</a:t>
            </a:r>
            <a:endParaRPr/>
          </a:p>
          <a:p>
            <a:pPr indent="-285750" lvl="0" marL="297815" marR="0" rtl="0" algn="l">
              <a:lnSpc>
                <a:spcPct val="100000"/>
              </a:lnSpc>
              <a:spcBef>
                <a:spcPts val="0"/>
              </a:spcBef>
              <a:spcAft>
                <a:spcPts val="0"/>
              </a:spcAft>
              <a:buClr>
                <a:schemeClr val="dk1"/>
              </a:buClr>
              <a:buSzPts val="1520"/>
              <a:buFont typeface="Arial"/>
              <a:buChar char="•"/>
            </a:pPr>
            <a:r>
              <a:rPr lang="en-IN" sz="1600">
                <a:solidFill>
                  <a:schemeClr val="dk1"/>
                </a:solidFill>
                <a:latin typeface="Quattrocento Sans"/>
                <a:ea typeface="Quattrocento Sans"/>
                <a:cs typeface="Quattrocento Sans"/>
                <a:sym typeface="Quattrocento Sans"/>
              </a:rPr>
              <a:t>By flood typhoon hurricane storm tempest inundation cyclone hailstorm frost</a:t>
            </a:r>
            <a:endParaRPr sz="1600">
              <a:solidFill>
                <a:schemeClr val="dk1"/>
              </a:solidFill>
              <a:latin typeface="Quattrocento Sans"/>
              <a:ea typeface="Quattrocento Sans"/>
              <a:cs typeface="Quattrocento Sans"/>
              <a:sym typeface="Quattrocento Sans"/>
            </a:endParaRPr>
          </a:p>
          <a:p>
            <a:pPr indent="-285750" lvl="0" marL="297815" marR="0" rtl="0" algn="l">
              <a:lnSpc>
                <a:spcPct val="100000"/>
              </a:lnSpc>
              <a:spcBef>
                <a:spcPts val="0"/>
              </a:spcBef>
              <a:spcAft>
                <a:spcPts val="0"/>
              </a:spcAft>
              <a:buClr>
                <a:schemeClr val="dk1"/>
              </a:buClr>
              <a:buSzPts val="1520"/>
              <a:buFont typeface="Arial"/>
              <a:buChar char="•"/>
            </a:pPr>
            <a:r>
              <a:rPr lang="en-IN" sz="1600">
                <a:solidFill>
                  <a:schemeClr val="dk1"/>
                </a:solidFill>
                <a:latin typeface="Quattrocento Sans"/>
                <a:ea typeface="Quattrocento Sans"/>
                <a:cs typeface="Quattrocento Sans"/>
                <a:sym typeface="Quattrocento Sans"/>
              </a:rPr>
              <a:t>By accidental external means</a:t>
            </a:r>
            <a:endParaRPr sz="1600">
              <a:solidFill>
                <a:schemeClr val="dk1"/>
              </a:solidFill>
              <a:latin typeface="Quattrocento Sans"/>
              <a:ea typeface="Quattrocento Sans"/>
              <a:cs typeface="Quattrocento Sans"/>
              <a:sym typeface="Quattrocento Sans"/>
            </a:endParaRPr>
          </a:p>
          <a:p>
            <a:pPr indent="-285750" lvl="0" marL="297815" marR="0" rtl="0" algn="l">
              <a:lnSpc>
                <a:spcPct val="100000"/>
              </a:lnSpc>
              <a:spcBef>
                <a:spcPts val="0"/>
              </a:spcBef>
              <a:spcAft>
                <a:spcPts val="0"/>
              </a:spcAft>
              <a:buClr>
                <a:schemeClr val="dk1"/>
              </a:buClr>
              <a:buSzPts val="1520"/>
              <a:buFont typeface="Arial"/>
              <a:buChar char="•"/>
            </a:pPr>
            <a:r>
              <a:rPr lang="en-IN" sz="1600">
                <a:solidFill>
                  <a:schemeClr val="dk1"/>
                </a:solidFill>
                <a:latin typeface="Quattrocento Sans"/>
                <a:ea typeface="Quattrocento Sans"/>
                <a:cs typeface="Quattrocento Sans"/>
                <a:sym typeface="Quattrocento Sans"/>
              </a:rPr>
              <a:t>By malicious act</a:t>
            </a:r>
            <a:endParaRPr/>
          </a:p>
          <a:p>
            <a:pPr indent="-285750" lvl="0" marL="297815" marR="0" rtl="0" algn="l">
              <a:lnSpc>
                <a:spcPct val="100000"/>
              </a:lnSpc>
              <a:spcBef>
                <a:spcPts val="0"/>
              </a:spcBef>
              <a:spcAft>
                <a:spcPts val="0"/>
              </a:spcAft>
              <a:buClr>
                <a:schemeClr val="dk1"/>
              </a:buClr>
              <a:buSzPts val="1520"/>
              <a:buFont typeface="Arial"/>
              <a:buChar char="•"/>
            </a:pPr>
            <a:r>
              <a:rPr lang="en-IN" sz="1600">
                <a:solidFill>
                  <a:schemeClr val="dk1"/>
                </a:solidFill>
                <a:latin typeface="Quattrocento Sans"/>
                <a:ea typeface="Quattrocento Sans"/>
                <a:cs typeface="Quattrocento Sans"/>
                <a:sym typeface="Quattrocento Sans"/>
              </a:rPr>
              <a:t>By terrorist activity</a:t>
            </a:r>
            <a:endParaRPr sz="1600">
              <a:solidFill>
                <a:schemeClr val="dk1"/>
              </a:solidFill>
              <a:latin typeface="Quattrocento Sans"/>
              <a:ea typeface="Quattrocento Sans"/>
              <a:cs typeface="Quattrocento Sans"/>
              <a:sym typeface="Quattrocento Sans"/>
            </a:endParaRPr>
          </a:p>
          <a:p>
            <a:pPr indent="-285750" lvl="0" marL="297815" marR="0" rtl="0" algn="l">
              <a:lnSpc>
                <a:spcPct val="100000"/>
              </a:lnSpc>
              <a:spcBef>
                <a:spcPts val="0"/>
              </a:spcBef>
              <a:spcAft>
                <a:spcPts val="0"/>
              </a:spcAft>
              <a:buClr>
                <a:schemeClr val="dk1"/>
              </a:buClr>
              <a:buSzPts val="1520"/>
              <a:buFont typeface="Arial"/>
              <a:buChar char="•"/>
            </a:pPr>
            <a:r>
              <a:rPr lang="en-IN" sz="1600">
                <a:solidFill>
                  <a:schemeClr val="dk1"/>
                </a:solidFill>
                <a:latin typeface="Quattrocento Sans"/>
                <a:ea typeface="Quattrocento Sans"/>
                <a:cs typeface="Quattrocento Sans"/>
                <a:sym typeface="Quattrocento Sans"/>
              </a:rPr>
              <a:t>Whilst in transit by road rail inland-waterway lift elevator or air</a:t>
            </a:r>
            <a:endParaRPr/>
          </a:p>
          <a:p>
            <a:pPr indent="-285750" lvl="0" marL="297815" marR="0" rtl="0" algn="l">
              <a:lnSpc>
                <a:spcPct val="100000"/>
              </a:lnSpc>
              <a:spcBef>
                <a:spcPts val="0"/>
              </a:spcBef>
              <a:spcAft>
                <a:spcPts val="0"/>
              </a:spcAft>
              <a:buClr>
                <a:schemeClr val="dk1"/>
              </a:buClr>
              <a:buSzPts val="1520"/>
              <a:buFont typeface="Arial"/>
              <a:buChar char="•"/>
            </a:pPr>
            <a:r>
              <a:rPr lang="en-IN" sz="1600">
                <a:solidFill>
                  <a:schemeClr val="dk1"/>
                </a:solidFill>
                <a:latin typeface="Quattrocento Sans"/>
                <a:ea typeface="Quattrocento Sans"/>
                <a:cs typeface="Quattrocento Sans"/>
                <a:sym typeface="Quattrocento Sans"/>
              </a:rPr>
              <a:t>By landslide rockslide</a:t>
            </a:r>
            <a:endParaRPr sz="1600">
              <a:solidFill>
                <a:schemeClr val="dk1"/>
              </a:solidFill>
              <a:latin typeface="Quattrocento Sans"/>
              <a:ea typeface="Quattrocento Sans"/>
              <a:cs typeface="Quattrocento Sans"/>
              <a:sym typeface="Quattrocento Sans"/>
            </a:endParaRPr>
          </a:p>
          <a:p>
            <a:pPr indent="0" lvl="0" marL="0" marR="0" rtl="0" algn="l">
              <a:lnSpc>
                <a:spcPct val="100000"/>
              </a:lnSpc>
              <a:spcBef>
                <a:spcPts val="1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0"/>
              </a:spcBef>
              <a:spcAft>
                <a:spcPts val="0"/>
              </a:spcAft>
              <a:buNone/>
            </a:pPr>
            <a:r>
              <a:rPr lang="en-IN" sz="1600">
                <a:solidFill>
                  <a:schemeClr val="dk1"/>
                </a:solidFill>
                <a:latin typeface="Quattrocento Sans"/>
                <a:ea typeface="Quattrocento Sans"/>
                <a:cs typeface="Quattrocento Sans"/>
                <a:sym typeface="Quattrocento Sans"/>
              </a:rPr>
              <a:t>Subject to a deduction for depreciation</a:t>
            </a:r>
            <a:endParaRPr sz="1600">
              <a:solidFill>
                <a:schemeClr val="dk1"/>
              </a:solidFill>
              <a:latin typeface="Quattrocento Sans"/>
              <a:ea typeface="Quattrocento Sans"/>
              <a:cs typeface="Quattrocento Sans"/>
              <a:sym typeface="Quattrocento Sans"/>
            </a:endParaRPr>
          </a:p>
        </p:txBody>
      </p:sp>
      <p:pic>
        <p:nvPicPr>
          <p:cNvPr id="209" name="Google Shape;209;p12"/>
          <p:cNvPicPr preferRelativeResize="0"/>
          <p:nvPr/>
        </p:nvPicPr>
        <p:blipFill rotWithShape="1">
          <a:blip r:embed="rId3">
            <a:alphaModFix/>
          </a:blip>
          <a:srcRect b="0" l="0" r="0" t="0"/>
          <a:stretch/>
        </p:blipFill>
        <p:spPr>
          <a:xfrm>
            <a:off x="8610600" y="3668712"/>
            <a:ext cx="3295650" cy="25050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13"/>
          <p:cNvSpPr txBox="1"/>
          <p:nvPr>
            <p:ph type="title"/>
          </p:nvPr>
        </p:nvSpPr>
        <p:spPr>
          <a:xfrm>
            <a:off x="1664548" y="965899"/>
            <a:ext cx="8120525"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Inclusions in a Motor Insurance Policy</a:t>
            </a:r>
            <a:endParaRPr b="1" sz="3600">
              <a:latin typeface="Helvetica Neue"/>
              <a:ea typeface="Helvetica Neue"/>
              <a:cs typeface="Helvetica Neue"/>
              <a:sym typeface="Helvetica Neue"/>
            </a:endParaRPr>
          </a:p>
        </p:txBody>
      </p:sp>
      <p:sp>
        <p:nvSpPr>
          <p:cNvPr id="215" name="Google Shape;215;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216" name="Google Shape;216;p13"/>
          <p:cNvSpPr txBox="1"/>
          <p:nvPr/>
        </p:nvSpPr>
        <p:spPr>
          <a:xfrm>
            <a:off x="336491" y="946651"/>
            <a:ext cx="13280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2.1.1</a:t>
            </a:r>
            <a:endParaRPr sz="3600">
              <a:solidFill>
                <a:schemeClr val="dk1"/>
              </a:solidFill>
              <a:latin typeface="Helvetica Neue"/>
              <a:ea typeface="Helvetica Neue"/>
              <a:cs typeface="Helvetica Neue"/>
              <a:sym typeface="Helvetica Neue"/>
            </a:endParaRPr>
          </a:p>
        </p:txBody>
      </p:sp>
      <p:sp>
        <p:nvSpPr>
          <p:cNvPr id="217" name="Google Shape;217;p13"/>
          <p:cNvSpPr/>
          <p:nvPr/>
        </p:nvSpPr>
        <p:spPr>
          <a:xfrm>
            <a:off x="1169248" y="1720840"/>
            <a:ext cx="10293882" cy="480131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Car insurance policies vary between insurers. However, most policies cover the following,</a:t>
            </a:r>
            <a:endParaRPr/>
          </a:p>
          <a:p>
            <a:pPr indent="0" lvl="0" marL="0" marR="0" rtl="0" algn="l">
              <a:spcBef>
                <a:spcPts val="0"/>
              </a:spcBef>
              <a:spcAft>
                <a:spcPts val="0"/>
              </a:spcAft>
              <a:buNone/>
            </a:pPr>
            <a:r>
              <a:t/>
            </a:r>
            <a:endParaRPr b="1" sz="1600">
              <a:solidFill>
                <a:srgbClr val="34495E"/>
              </a:solidFill>
              <a:latin typeface="Quattrocento Sans"/>
              <a:ea typeface="Quattrocento Sans"/>
              <a:cs typeface="Quattrocento Sans"/>
              <a:sym typeface="Quattrocento Sans"/>
            </a:endParaRPr>
          </a:p>
          <a:p>
            <a:pPr indent="-285750" lvl="0" marL="285750" marR="0" rtl="0" algn="l">
              <a:spcBef>
                <a:spcPts val="0"/>
              </a:spcBef>
              <a:spcAft>
                <a:spcPts val="0"/>
              </a:spcAft>
              <a:buClr>
                <a:schemeClr val="dk1"/>
              </a:buClr>
              <a:buSzPts val="1600"/>
              <a:buFont typeface="Arial"/>
              <a:buChar char="•"/>
            </a:pPr>
            <a:r>
              <a:rPr b="1" lang="en-IN" sz="1600">
                <a:solidFill>
                  <a:schemeClr val="dk1"/>
                </a:solidFill>
                <a:latin typeface="Quattrocento Sans"/>
                <a:ea typeface="Quattrocento Sans"/>
                <a:cs typeface="Quattrocento Sans"/>
                <a:sym typeface="Quattrocento Sans"/>
              </a:rPr>
              <a:t>Comprehensive cover for your car: </a:t>
            </a:r>
            <a:r>
              <a:rPr lang="en-IN" sz="1600">
                <a:solidFill>
                  <a:schemeClr val="dk1"/>
                </a:solidFill>
                <a:latin typeface="Quattrocento Sans"/>
                <a:ea typeface="Quattrocento Sans"/>
                <a:cs typeface="Quattrocento Sans"/>
                <a:sym typeface="Quattrocento Sans"/>
              </a:rPr>
              <a:t>You will need to prioritise your requirements and compare insurance policies to identify the one that is appropriate for your needs.</a:t>
            </a:r>
            <a:endParaRPr/>
          </a:p>
          <a:p>
            <a:pPr indent="-184150" lvl="0" marL="285750" marR="0" rtl="0" algn="l">
              <a:spcBef>
                <a:spcPts val="0"/>
              </a:spcBef>
              <a:spcAft>
                <a:spcPts val="0"/>
              </a:spcAft>
              <a:buClr>
                <a:schemeClr val="dk1"/>
              </a:buClr>
              <a:buSzPts val="1600"/>
              <a:buFont typeface="Arial"/>
              <a:buNone/>
            </a:pPr>
            <a:r>
              <a:t/>
            </a:r>
            <a:endParaRPr b="1" sz="1600">
              <a:solidFill>
                <a:schemeClr val="dk1"/>
              </a:solidFill>
              <a:latin typeface="Quattrocento Sans"/>
              <a:ea typeface="Quattrocento Sans"/>
              <a:cs typeface="Quattrocento Sans"/>
              <a:sym typeface="Quattrocento Sans"/>
            </a:endParaRPr>
          </a:p>
          <a:p>
            <a:pPr indent="-285750" lvl="0" marL="285750" marR="0" rtl="0" algn="l">
              <a:spcBef>
                <a:spcPts val="0"/>
              </a:spcBef>
              <a:spcAft>
                <a:spcPts val="0"/>
              </a:spcAft>
              <a:buClr>
                <a:schemeClr val="dk1"/>
              </a:buClr>
              <a:buSzPts val="1600"/>
              <a:buFont typeface="Arial"/>
              <a:buChar char="•"/>
            </a:pPr>
            <a:r>
              <a:rPr b="1" lang="en-IN" sz="1600">
                <a:solidFill>
                  <a:schemeClr val="dk1"/>
                </a:solidFill>
                <a:latin typeface="Quattrocento Sans"/>
                <a:ea typeface="Quattrocento Sans"/>
                <a:cs typeface="Quattrocento Sans"/>
                <a:sym typeface="Quattrocento Sans"/>
              </a:rPr>
              <a:t>Damage to your own car</a:t>
            </a:r>
            <a:r>
              <a:rPr lang="en-IN" sz="1600">
                <a:solidFill>
                  <a:schemeClr val="dk1"/>
                </a:solidFill>
                <a:latin typeface="Quattrocento Sans"/>
                <a:ea typeface="Quattrocento Sans"/>
                <a:cs typeface="Quattrocento Sans"/>
                <a:sym typeface="Quattrocento Sans"/>
              </a:rPr>
              <a:t>: If you are involved in an accident, and your car has borne some damages, you can notify the insurer at the earliest possible time to claim insurance. Most policies provide you a time frame of 48 hours for intimating the insurance company of the accident.</a:t>
            </a:r>
            <a:endParaRPr/>
          </a:p>
          <a:p>
            <a:pPr indent="-184150" lvl="0" marL="285750" marR="0" rtl="0" algn="l">
              <a:spcBef>
                <a:spcPts val="0"/>
              </a:spcBef>
              <a:spcAft>
                <a:spcPts val="0"/>
              </a:spcAft>
              <a:buClr>
                <a:schemeClr val="dk1"/>
              </a:buClr>
              <a:buSzPts val="1600"/>
              <a:buFont typeface="Arial"/>
              <a:buNone/>
            </a:pPr>
            <a:r>
              <a:t/>
            </a:r>
            <a:endParaRPr b="1" sz="1600">
              <a:solidFill>
                <a:schemeClr val="dk1"/>
              </a:solidFill>
              <a:latin typeface="Quattrocento Sans"/>
              <a:ea typeface="Quattrocento Sans"/>
              <a:cs typeface="Quattrocento Sans"/>
              <a:sym typeface="Quattrocento Sans"/>
            </a:endParaRPr>
          </a:p>
          <a:p>
            <a:pPr indent="-285750" lvl="0" marL="285750" marR="0" rtl="0" algn="l">
              <a:spcBef>
                <a:spcPts val="0"/>
              </a:spcBef>
              <a:spcAft>
                <a:spcPts val="0"/>
              </a:spcAft>
              <a:buClr>
                <a:schemeClr val="dk1"/>
              </a:buClr>
              <a:buSzPts val="1600"/>
              <a:buFont typeface="Arial"/>
              <a:buChar char="•"/>
            </a:pPr>
            <a:r>
              <a:rPr b="1" lang="en-IN" sz="1600">
                <a:solidFill>
                  <a:schemeClr val="dk1"/>
                </a:solidFill>
                <a:latin typeface="Quattrocento Sans"/>
                <a:ea typeface="Quattrocento Sans"/>
                <a:cs typeface="Quattrocento Sans"/>
                <a:sym typeface="Quattrocento Sans"/>
              </a:rPr>
              <a:t>Natural calamities: </a:t>
            </a:r>
            <a:r>
              <a:rPr lang="en-IN" sz="1600">
                <a:solidFill>
                  <a:schemeClr val="dk1"/>
                </a:solidFill>
                <a:latin typeface="Quattrocento Sans"/>
                <a:ea typeface="Quattrocento Sans"/>
                <a:cs typeface="Quattrocento Sans"/>
                <a:sym typeface="Quattrocento Sans"/>
              </a:rPr>
              <a:t>A comprehensive insurance cover for your car can protect it in the event of unpredictable natural calamities like floods, landslides and earthquakes.</a:t>
            </a:r>
            <a:endParaRPr/>
          </a:p>
          <a:p>
            <a:pPr indent="-184150" lvl="0" marL="285750" marR="0" rtl="0" algn="l">
              <a:spcBef>
                <a:spcPts val="0"/>
              </a:spcBef>
              <a:spcAft>
                <a:spcPts val="0"/>
              </a:spcAft>
              <a:buClr>
                <a:schemeClr val="dk1"/>
              </a:buClr>
              <a:buSzPts val="1600"/>
              <a:buFont typeface="Arial"/>
              <a:buNone/>
            </a:pPr>
            <a:r>
              <a:t/>
            </a:r>
            <a:endParaRPr b="1" sz="1600">
              <a:solidFill>
                <a:schemeClr val="dk1"/>
              </a:solidFill>
              <a:latin typeface="Quattrocento Sans"/>
              <a:ea typeface="Quattrocento Sans"/>
              <a:cs typeface="Quattrocento Sans"/>
              <a:sym typeface="Quattrocento Sans"/>
            </a:endParaRPr>
          </a:p>
          <a:p>
            <a:pPr indent="-285750" lvl="0" marL="285750" marR="0" rtl="0" algn="l">
              <a:spcBef>
                <a:spcPts val="0"/>
              </a:spcBef>
              <a:spcAft>
                <a:spcPts val="0"/>
              </a:spcAft>
              <a:buClr>
                <a:schemeClr val="dk1"/>
              </a:buClr>
              <a:buSzPts val="1600"/>
              <a:buFont typeface="Arial"/>
              <a:buChar char="•"/>
            </a:pPr>
            <a:r>
              <a:rPr b="1" lang="en-IN" sz="1600">
                <a:solidFill>
                  <a:schemeClr val="dk1"/>
                </a:solidFill>
                <a:latin typeface="Quattrocento Sans"/>
                <a:ea typeface="Quattrocento Sans"/>
                <a:cs typeface="Quattrocento Sans"/>
                <a:sym typeface="Quattrocento Sans"/>
              </a:rPr>
              <a:t>Personal accident cover: </a:t>
            </a:r>
            <a:r>
              <a:rPr lang="en-IN" sz="1600">
                <a:solidFill>
                  <a:schemeClr val="dk1"/>
                </a:solidFill>
                <a:latin typeface="Quattrocento Sans"/>
                <a:ea typeface="Quattrocento Sans"/>
                <a:cs typeface="Quattrocento Sans"/>
                <a:sym typeface="Quattrocento Sans"/>
              </a:rPr>
              <a:t>An effective car insurance policy will provide financial assistance to your/your family in case you are injured in an accident. This helps in reducing your financial burden at a time when you need it most.</a:t>
            </a:r>
            <a:endParaRPr/>
          </a:p>
          <a:p>
            <a:pPr indent="-184150" lvl="0" marL="285750" marR="0" rtl="0" algn="l">
              <a:spcBef>
                <a:spcPts val="0"/>
              </a:spcBef>
              <a:spcAft>
                <a:spcPts val="0"/>
              </a:spcAft>
              <a:buClr>
                <a:schemeClr val="dk1"/>
              </a:buClr>
              <a:buSzPts val="1600"/>
              <a:buFont typeface="Arial"/>
              <a:buNone/>
            </a:pPr>
            <a:r>
              <a:t/>
            </a:r>
            <a:endParaRPr b="1" sz="1600">
              <a:solidFill>
                <a:schemeClr val="dk1"/>
              </a:solidFill>
              <a:latin typeface="Quattrocento Sans"/>
              <a:ea typeface="Quattrocento Sans"/>
              <a:cs typeface="Quattrocento Sans"/>
              <a:sym typeface="Quattrocento Sans"/>
            </a:endParaRPr>
          </a:p>
          <a:p>
            <a:pPr indent="-285750" lvl="0" marL="285750" marR="0" rtl="0" algn="l">
              <a:spcBef>
                <a:spcPts val="0"/>
              </a:spcBef>
              <a:spcAft>
                <a:spcPts val="0"/>
              </a:spcAft>
              <a:buClr>
                <a:schemeClr val="dk1"/>
              </a:buClr>
              <a:buSzPts val="1600"/>
              <a:buFont typeface="Arial"/>
              <a:buChar char="•"/>
            </a:pPr>
            <a:r>
              <a:rPr b="1" lang="en-IN" sz="1600">
                <a:solidFill>
                  <a:schemeClr val="dk1"/>
                </a:solidFill>
                <a:latin typeface="Quattrocento Sans"/>
                <a:ea typeface="Quattrocento Sans"/>
                <a:cs typeface="Quattrocento Sans"/>
                <a:sym typeface="Quattrocento Sans"/>
              </a:rPr>
              <a:t>Man-made disasters: </a:t>
            </a:r>
            <a:r>
              <a:rPr lang="en-IN" sz="1600">
                <a:solidFill>
                  <a:schemeClr val="dk1"/>
                </a:solidFill>
                <a:latin typeface="Quattrocento Sans"/>
                <a:ea typeface="Quattrocento Sans"/>
                <a:cs typeface="Quattrocento Sans"/>
                <a:sym typeface="Quattrocento Sans"/>
              </a:rPr>
              <a:t>Your car insurance policy can protect your vehicle from various man-made hazards like strikes, terrorism, riots and fire.</a:t>
            </a:r>
            <a:endParaRPr/>
          </a:p>
          <a:p>
            <a:pPr indent="0" lvl="0" marL="0" marR="0" rtl="0" algn="l">
              <a:spcBef>
                <a:spcPts val="0"/>
              </a:spcBef>
              <a:spcAft>
                <a:spcPts val="0"/>
              </a:spcAft>
              <a:buClr>
                <a:schemeClr val="dk1"/>
              </a:buClr>
              <a:buSzPts val="1800"/>
              <a:buFont typeface="Arial"/>
              <a:buNone/>
            </a:pPr>
            <a:r>
              <a:t/>
            </a:r>
            <a:endParaRPr b="0" i="0" sz="1800">
              <a:solidFill>
                <a:srgbClr val="34495E"/>
              </a:solidFill>
              <a:latin typeface="Lato"/>
              <a:ea typeface="Lato"/>
              <a:cs typeface="Lato"/>
              <a:sym typeface="La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14"/>
          <p:cNvSpPr txBox="1"/>
          <p:nvPr>
            <p:ph type="title"/>
          </p:nvPr>
        </p:nvSpPr>
        <p:spPr>
          <a:xfrm>
            <a:off x="1575648" y="946651"/>
            <a:ext cx="8120525"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Inclusions in a Motor Insurance Policy</a:t>
            </a:r>
            <a:endParaRPr b="1" sz="3600">
              <a:latin typeface="Helvetica Neue"/>
              <a:ea typeface="Helvetica Neue"/>
              <a:cs typeface="Helvetica Neue"/>
              <a:sym typeface="Helvetica Neue"/>
            </a:endParaRPr>
          </a:p>
        </p:txBody>
      </p:sp>
      <p:sp>
        <p:nvSpPr>
          <p:cNvPr id="223" name="Google Shape;223;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224" name="Google Shape;224;p14"/>
          <p:cNvSpPr txBox="1"/>
          <p:nvPr/>
        </p:nvSpPr>
        <p:spPr>
          <a:xfrm>
            <a:off x="336491" y="946651"/>
            <a:ext cx="12391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2.1.1</a:t>
            </a:r>
            <a:endParaRPr sz="3600">
              <a:solidFill>
                <a:schemeClr val="dk1"/>
              </a:solidFill>
              <a:latin typeface="Helvetica Neue"/>
              <a:ea typeface="Helvetica Neue"/>
              <a:cs typeface="Helvetica Neue"/>
              <a:sym typeface="Helvetica Neue"/>
            </a:endParaRPr>
          </a:p>
        </p:txBody>
      </p:sp>
      <p:sp>
        <p:nvSpPr>
          <p:cNvPr id="225" name="Google Shape;225;p14"/>
          <p:cNvSpPr/>
          <p:nvPr/>
        </p:nvSpPr>
        <p:spPr>
          <a:xfrm>
            <a:off x="1169248" y="1720840"/>
            <a:ext cx="10293882" cy="4031873"/>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600"/>
              <a:buFont typeface="Arial"/>
              <a:buChar char="•"/>
            </a:pPr>
            <a:r>
              <a:rPr b="1" lang="en-IN" sz="1600">
                <a:solidFill>
                  <a:schemeClr val="dk1"/>
                </a:solidFill>
                <a:latin typeface="Quattrocento Sans"/>
                <a:ea typeface="Quattrocento Sans"/>
                <a:cs typeface="Quattrocento Sans"/>
                <a:sym typeface="Quattrocento Sans"/>
              </a:rPr>
              <a:t>Theft of your car: </a:t>
            </a:r>
            <a:r>
              <a:rPr lang="en-IN" sz="1600">
                <a:solidFill>
                  <a:schemeClr val="dk1"/>
                </a:solidFill>
                <a:latin typeface="Quattrocento Sans"/>
                <a:ea typeface="Quattrocento Sans"/>
                <a:cs typeface="Quattrocento Sans"/>
                <a:sym typeface="Quattrocento Sans"/>
              </a:rPr>
              <a:t>In case you car has been stolen, you can claim for an amount that equates to the insured declared value specified in your car insurance policy.</a:t>
            </a:r>
            <a:endParaRPr/>
          </a:p>
          <a:p>
            <a:pPr indent="-184150" lvl="0" marL="285750" marR="0" rtl="0" algn="l">
              <a:spcBef>
                <a:spcPts val="0"/>
              </a:spcBef>
              <a:spcAft>
                <a:spcPts val="0"/>
              </a:spcAft>
              <a:buClr>
                <a:schemeClr val="dk1"/>
              </a:buClr>
              <a:buSzPts val="1600"/>
              <a:buFont typeface="Arial"/>
              <a:buNone/>
            </a:pPr>
            <a:r>
              <a:t/>
            </a:r>
            <a:endParaRPr b="1" sz="1600">
              <a:solidFill>
                <a:schemeClr val="dk1"/>
              </a:solidFill>
              <a:latin typeface="Quattrocento Sans"/>
              <a:ea typeface="Quattrocento Sans"/>
              <a:cs typeface="Quattrocento Sans"/>
              <a:sym typeface="Quattrocento Sans"/>
            </a:endParaRPr>
          </a:p>
          <a:p>
            <a:pPr indent="-285750" lvl="0" marL="285750" marR="0" rtl="0" algn="l">
              <a:spcBef>
                <a:spcPts val="0"/>
              </a:spcBef>
              <a:spcAft>
                <a:spcPts val="0"/>
              </a:spcAft>
              <a:buClr>
                <a:schemeClr val="dk1"/>
              </a:buClr>
              <a:buSzPts val="1600"/>
              <a:buFont typeface="Arial"/>
              <a:buChar char="•"/>
            </a:pPr>
            <a:r>
              <a:rPr b="1" lang="en-IN" sz="1600">
                <a:solidFill>
                  <a:schemeClr val="dk1"/>
                </a:solidFill>
                <a:latin typeface="Quattrocento Sans"/>
                <a:ea typeface="Quattrocento Sans"/>
                <a:cs typeface="Quattrocento Sans"/>
                <a:sym typeface="Quattrocento Sans"/>
              </a:rPr>
              <a:t>Third-party liability insurance</a:t>
            </a:r>
            <a:r>
              <a:rPr lang="en-IN" sz="1600">
                <a:solidFill>
                  <a:schemeClr val="dk1"/>
                </a:solidFill>
                <a:latin typeface="Quattrocento Sans"/>
                <a:ea typeface="Quattrocento Sans"/>
                <a:cs typeface="Quattrocento Sans"/>
                <a:sym typeface="Quattrocento Sans"/>
              </a:rPr>
              <a:t>: If a third-party has incurred damages through your car in an accident, a comprehensive car insurance policy covers the cost of claims.</a:t>
            </a:r>
            <a:endParaRPr/>
          </a:p>
          <a:p>
            <a:pPr indent="-184150" lvl="0" marL="285750" marR="0" rtl="0" algn="l">
              <a:spcBef>
                <a:spcPts val="0"/>
              </a:spcBef>
              <a:spcAft>
                <a:spcPts val="0"/>
              </a:spcAft>
              <a:buClr>
                <a:schemeClr val="dk1"/>
              </a:buClr>
              <a:buSzPts val="1600"/>
              <a:buFont typeface="Arial"/>
              <a:buNone/>
            </a:pPr>
            <a:r>
              <a:t/>
            </a:r>
            <a:endParaRPr b="1" sz="1600">
              <a:solidFill>
                <a:schemeClr val="dk1"/>
              </a:solidFill>
              <a:latin typeface="Quattrocento Sans"/>
              <a:ea typeface="Quattrocento Sans"/>
              <a:cs typeface="Quattrocento Sans"/>
              <a:sym typeface="Quattrocento Sans"/>
            </a:endParaRPr>
          </a:p>
          <a:p>
            <a:pPr indent="-285750" lvl="0" marL="285750" marR="0" rtl="0" algn="l">
              <a:spcBef>
                <a:spcPts val="0"/>
              </a:spcBef>
              <a:spcAft>
                <a:spcPts val="0"/>
              </a:spcAft>
              <a:buClr>
                <a:schemeClr val="dk1"/>
              </a:buClr>
              <a:buSzPts val="1600"/>
              <a:buFont typeface="Arial"/>
              <a:buChar char="•"/>
            </a:pPr>
            <a:r>
              <a:rPr b="1" lang="en-IN" sz="1600">
                <a:solidFill>
                  <a:schemeClr val="dk1"/>
                </a:solidFill>
                <a:latin typeface="Quattrocento Sans"/>
                <a:ea typeface="Quattrocento Sans"/>
                <a:cs typeface="Quattrocento Sans"/>
                <a:sym typeface="Quattrocento Sans"/>
              </a:rPr>
              <a:t>Injury to a person: </a:t>
            </a:r>
            <a:r>
              <a:rPr lang="en-IN" sz="1600">
                <a:solidFill>
                  <a:schemeClr val="dk1"/>
                </a:solidFill>
                <a:latin typeface="Quattrocento Sans"/>
                <a:ea typeface="Quattrocento Sans"/>
                <a:cs typeface="Quattrocento Sans"/>
                <a:sym typeface="Quattrocento Sans"/>
              </a:rPr>
              <a:t>If you have accidently run over a person and injured him, your car insurance policy can compensate that person/his family for their losses.</a:t>
            </a:r>
            <a:endParaRPr/>
          </a:p>
          <a:p>
            <a:pPr indent="-184150" lvl="0" marL="285750" marR="0" rtl="0" algn="l">
              <a:spcBef>
                <a:spcPts val="0"/>
              </a:spcBef>
              <a:spcAft>
                <a:spcPts val="0"/>
              </a:spcAft>
              <a:buClr>
                <a:schemeClr val="dk1"/>
              </a:buClr>
              <a:buSzPts val="1600"/>
              <a:buFont typeface="Arial"/>
              <a:buNone/>
            </a:pPr>
            <a:r>
              <a:t/>
            </a:r>
            <a:endParaRPr b="1" sz="1600">
              <a:solidFill>
                <a:schemeClr val="dk1"/>
              </a:solidFill>
              <a:latin typeface="Quattrocento Sans"/>
              <a:ea typeface="Quattrocento Sans"/>
              <a:cs typeface="Quattrocento Sans"/>
              <a:sym typeface="Quattrocento Sans"/>
            </a:endParaRPr>
          </a:p>
          <a:p>
            <a:pPr indent="-285750" lvl="0" marL="285750" marR="0" rtl="0" algn="l">
              <a:spcBef>
                <a:spcPts val="0"/>
              </a:spcBef>
              <a:spcAft>
                <a:spcPts val="0"/>
              </a:spcAft>
              <a:buClr>
                <a:schemeClr val="dk1"/>
              </a:buClr>
              <a:buSzPts val="1600"/>
              <a:buFont typeface="Arial"/>
              <a:buChar char="•"/>
            </a:pPr>
            <a:r>
              <a:rPr b="1" lang="en-IN" sz="1600">
                <a:solidFill>
                  <a:schemeClr val="dk1"/>
                </a:solidFill>
                <a:latin typeface="Quattrocento Sans"/>
                <a:ea typeface="Quattrocento Sans"/>
                <a:cs typeface="Quattrocento Sans"/>
                <a:sym typeface="Quattrocento Sans"/>
              </a:rPr>
              <a:t>Damage to property: </a:t>
            </a:r>
            <a:r>
              <a:rPr lang="en-IN" sz="1600">
                <a:solidFill>
                  <a:schemeClr val="dk1"/>
                </a:solidFill>
                <a:latin typeface="Quattrocento Sans"/>
                <a:ea typeface="Quattrocento Sans"/>
                <a:cs typeface="Quattrocento Sans"/>
                <a:sym typeface="Quattrocento Sans"/>
              </a:rPr>
              <a:t>In case of an accident where you have caused damage to a person’s property, your insurer can pay that person for the damages incurred by him.</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In addition to these inclusions, you can enhance your car insurance policy by selecting add-on covers at a higher premium.</a:t>
            </a:r>
            <a:endParaRPr/>
          </a:p>
          <a:p>
            <a:pPr indent="0" lvl="0" marL="0" marR="0" rtl="0" algn="l">
              <a:spcBef>
                <a:spcPts val="0"/>
              </a:spcBef>
              <a:spcAft>
                <a:spcPts val="0"/>
              </a:spcAft>
              <a:buNone/>
            </a:pPr>
            <a:br>
              <a:rPr lang="en-IN" sz="1600">
                <a:solidFill>
                  <a:schemeClr val="dk1"/>
                </a:solidFill>
                <a:latin typeface="Quattrocento Sans"/>
                <a:ea typeface="Quattrocento Sans"/>
                <a:cs typeface="Quattrocento Sans"/>
                <a:sym typeface="Quattrocento Sans"/>
              </a:rPr>
            </a:br>
            <a:endParaRPr b="0" i="0" sz="1600">
              <a:solidFill>
                <a:srgbClr val="34495E"/>
              </a:solidFill>
              <a:latin typeface="Quattrocento Sans"/>
              <a:ea typeface="Quattrocento Sans"/>
              <a:cs typeface="Quattrocento Sans"/>
              <a:sym typeface="Quattrocento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15"/>
          <p:cNvSpPr txBox="1"/>
          <p:nvPr>
            <p:ph type="title"/>
          </p:nvPr>
        </p:nvSpPr>
        <p:spPr>
          <a:xfrm>
            <a:off x="1537548" y="965899"/>
            <a:ext cx="8120525"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Exclusions in a Motor Insurance Policy</a:t>
            </a:r>
            <a:endParaRPr b="1" sz="3600">
              <a:latin typeface="Helvetica Neue"/>
              <a:ea typeface="Helvetica Neue"/>
              <a:cs typeface="Helvetica Neue"/>
              <a:sym typeface="Helvetica Neue"/>
            </a:endParaRPr>
          </a:p>
        </p:txBody>
      </p:sp>
      <p:sp>
        <p:nvSpPr>
          <p:cNvPr id="231" name="Google Shape;231;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232" name="Google Shape;232;p15"/>
          <p:cNvSpPr txBox="1"/>
          <p:nvPr/>
        </p:nvSpPr>
        <p:spPr>
          <a:xfrm>
            <a:off x="336491" y="946651"/>
            <a:ext cx="12010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2.1.2</a:t>
            </a:r>
            <a:endParaRPr sz="3600">
              <a:solidFill>
                <a:schemeClr val="dk1"/>
              </a:solidFill>
              <a:latin typeface="Helvetica Neue"/>
              <a:ea typeface="Helvetica Neue"/>
              <a:cs typeface="Helvetica Neue"/>
              <a:sym typeface="Helvetica Neue"/>
            </a:endParaRPr>
          </a:p>
        </p:txBody>
      </p:sp>
      <p:sp>
        <p:nvSpPr>
          <p:cNvPr id="233" name="Google Shape;233;p15"/>
          <p:cNvSpPr/>
          <p:nvPr/>
        </p:nvSpPr>
        <p:spPr>
          <a:xfrm>
            <a:off x="1169248" y="1720840"/>
            <a:ext cx="10293882" cy="42780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Exclusions in Car Insurance Policy</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A car insurance exclusion involves risks or situations that are not covered in your car insurance policy. These are always clearly mentioned in the policy documentation. It is important to know your policy exclusions so that you are prepared when an incident occurs.</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0" lvl="0" marL="0" marR="0" rtl="0" algn="l">
              <a:lnSpc>
                <a:spcPct val="150000"/>
              </a:lnSpc>
              <a:spcBef>
                <a:spcPts val="0"/>
              </a:spcBef>
              <a:spcAft>
                <a:spcPts val="0"/>
              </a:spcAft>
              <a:buNone/>
            </a:pPr>
            <a:r>
              <a:rPr lang="en-IN" sz="1600">
                <a:solidFill>
                  <a:schemeClr val="dk1"/>
                </a:solidFill>
                <a:latin typeface="Quattrocento Sans"/>
                <a:ea typeface="Quattrocento Sans"/>
                <a:cs typeface="Quattrocento Sans"/>
                <a:sym typeface="Quattrocento Sans"/>
              </a:rPr>
              <a:t>The following contingencies are usually excluded under the Motor Insurance Policy: </a:t>
            </a:r>
            <a:endParaRPr/>
          </a:p>
          <a:p>
            <a:pPr indent="0" lvl="0" marL="0" marR="0" rtl="0" algn="l">
              <a:lnSpc>
                <a:spcPct val="150000"/>
              </a:lnSpc>
              <a:spcBef>
                <a:spcPts val="0"/>
              </a:spcBef>
              <a:spcAft>
                <a:spcPts val="0"/>
              </a:spcAft>
              <a:buNone/>
            </a:pPr>
            <a:r>
              <a:rPr lang="en-IN" sz="1600">
                <a:solidFill>
                  <a:schemeClr val="dk1"/>
                </a:solidFill>
                <a:latin typeface="Quattrocento Sans"/>
                <a:ea typeface="Quattrocento Sans"/>
                <a:cs typeface="Quattrocento Sans"/>
                <a:sym typeface="Quattrocento Sans"/>
              </a:rPr>
              <a:t>• Not having a valid Driving License </a:t>
            </a:r>
            <a:endParaRPr/>
          </a:p>
          <a:p>
            <a:pPr indent="0" lvl="0" marL="0" marR="0" rtl="0" algn="l">
              <a:lnSpc>
                <a:spcPct val="150000"/>
              </a:lnSpc>
              <a:spcBef>
                <a:spcPts val="0"/>
              </a:spcBef>
              <a:spcAft>
                <a:spcPts val="0"/>
              </a:spcAft>
              <a:buNone/>
            </a:pPr>
            <a:r>
              <a:rPr lang="en-IN" sz="1600">
                <a:solidFill>
                  <a:schemeClr val="dk1"/>
                </a:solidFill>
                <a:latin typeface="Quattrocento Sans"/>
                <a:ea typeface="Quattrocento Sans"/>
                <a:cs typeface="Quattrocento Sans"/>
                <a:sym typeface="Quattrocento Sans"/>
              </a:rPr>
              <a:t>• Under Influence of intoxicating liquor/drugs </a:t>
            </a:r>
            <a:endParaRPr/>
          </a:p>
          <a:p>
            <a:pPr indent="0" lvl="0" marL="0" marR="0" rtl="0" algn="l">
              <a:lnSpc>
                <a:spcPct val="150000"/>
              </a:lnSpc>
              <a:spcBef>
                <a:spcPts val="0"/>
              </a:spcBef>
              <a:spcAft>
                <a:spcPts val="0"/>
              </a:spcAft>
              <a:buNone/>
            </a:pPr>
            <a:r>
              <a:rPr lang="en-IN" sz="1600">
                <a:solidFill>
                  <a:schemeClr val="dk1"/>
                </a:solidFill>
                <a:latin typeface="Quattrocento Sans"/>
                <a:ea typeface="Quattrocento Sans"/>
                <a:cs typeface="Quattrocento Sans"/>
                <a:sym typeface="Quattrocento Sans"/>
              </a:rPr>
              <a:t>• Accident taking place beyond Geographical limits </a:t>
            </a:r>
            <a:endParaRPr/>
          </a:p>
          <a:p>
            <a:pPr indent="0" lvl="0" marL="0" marR="0" rtl="0" algn="l">
              <a:lnSpc>
                <a:spcPct val="150000"/>
              </a:lnSpc>
              <a:spcBef>
                <a:spcPts val="0"/>
              </a:spcBef>
              <a:spcAft>
                <a:spcPts val="0"/>
              </a:spcAft>
              <a:buNone/>
            </a:pPr>
            <a:r>
              <a:rPr lang="en-IN" sz="1600">
                <a:solidFill>
                  <a:schemeClr val="dk1"/>
                </a:solidFill>
                <a:latin typeface="Quattrocento Sans"/>
                <a:ea typeface="Quattrocento Sans"/>
                <a:cs typeface="Quattrocento Sans"/>
                <a:sym typeface="Quattrocento Sans"/>
              </a:rPr>
              <a:t>• While Vehicle is used for unlawful purposes </a:t>
            </a:r>
            <a:endParaRPr/>
          </a:p>
          <a:p>
            <a:pPr indent="0" lvl="0" marL="0" marR="0" rtl="0" algn="l">
              <a:lnSpc>
                <a:spcPct val="150000"/>
              </a:lnSpc>
              <a:spcBef>
                <a:spcPts val="0"/>
              </a:spcBef>
              <a:spcAft>
                <a:spcPts val="0"/>
              </a:spcAft>
              <a:buNone/>
            </a:pPr>
            <a:r>
              <a:rPr lang="en-IN" sz="1600">
                <a:solidFill>
                  <a:schemeClr val="dk1"/>
                </a:solidFill>
                <a:latin typeface="Quattrocento Sans"/>
                <a:ea typeface="Quattrocento Sans"/>
                <a:cs typeface="Quattrocento Sans"/>
                <a:sym typeface="Quattrocento Sans"/>
              </a:rPr>
              <a:t>• Electrical/Mechanical Breakdowns </a:t>
            </a:r>
            <a:endParaRPr/>
          </a:p>
          <a:p>
            <a:pPr indent="0" lvl="0" marL="0" marR="0" rtl="0" algn="l">
              <a:lnSpc>
                <a:spcPct val="150000"/>
              </a:lnSpc>
              <a:spcBef>
                <a:spcPts val="0"/>
              </a:spcBef>
              <a:spcAft>
                <a:spcPts val="0"/>
              </a:spcAft>
              <a:buNone/>
            </a:pPr>
            <a:r>
              <a:rPr lang="en-IN" sz="1600">
                <a:solidFill>
                  <a:schemeClr val="dk1"/>
                </a:solidFill>
                <a:latin typeface="Quattrocento Sans"/>
                <a:ea typeface="Quattrocento Sans"/>
                <a:cs typeface="Quattrocento Sans"/>
                <a:sym typeface="Quattrocento Sans"/>
              </a:rPr>
              <a:t>• Damage to tyres and tubes unless the vehicle is damages at the same time </a:t>
            </a:r>
            <a:endParaRPr/>
          </a:p>
          <a:p>
            <a:pPr indent="0" lvl="0" marL="0" marR="0" rtl="0" algn="l">
              <a:lnSpc>
                <a:spcPct val="150000"/>
              </a:lnSpc>
              <a:spcBef>
                <a:spcPts val="0"/>
              </a:spcBef>
              <a:spcAft>
                <a:spcPts val="0"/>
              </a:spcAft>
              <a:buNone/>
            </a:pPr>
            <a:r>
              <a:rPr lang="en-IN" sz="1600">
                <a:solidFill>
                  <a:schemeClr val="dk1"/>
                </a:solidFill>
                <a:latin typeface="Quattrocento Sans"/>
                <a:ea typeface="Quattrocento Sans"/>
                <a:cs typeface="Quattrocento Sans"/>
                <a:sym typeface="Quattrocento Sans"/>
              </a:rPr>
              <a:t>• Consequential loss, depreciation, wear and tear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16"/>
          <p:cNvSpPr txBox="1"/>
          <p:nvPr>
            <p:ph type="title"/>
          </p:nvPr>
        </p:nvSpPr>
        <p:spPr>
          <a:xfrm>
            <a:off x="1169248" y="956276"/>
            <a:ext cx="5986925"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Motor Insurance Coverage </a:t>
            </a:r>
            <a:endParaRPr/>
          </a:p>
        </p:txBody>
      </p:sp>
      <p:sp>
        <p:nvSpPr>
          <p:cNvPr id="239" name="Google Shape;239;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240" name="Google Shape;240;p16"/>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2.1</a:t>
            </a:r>
            <a:endParaRPr sz="3600">
              <a:solidFill>
                <a:schemeClr val="dk1"/>
              </a:solidFill>
              <a:latin typeface="Helvetica Neue"/>
              <a:ea typeface="Helvetica Neue"/>
              <a:cs typeface="Helvetica Neue"/>
              <a:sym typeface="Helvetica Neue"/>
            </a:endParaRPr>
          </a:p>
        </p:txBody>
      </p:sp>
      <p:sp>
        <p:nvSpPr>
          <p:cNvPr id="241" name="Google Shape;241;p16"/>
          <p:cNvSpPr/>
          <p:nvPr/>
        </p:nvSpPr>
        <p:spPr>
          <a:xfrm>
            <a:off x="1169247" y="1754114"/>
            <a:ext cx="8809639"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The Motor OD premium has grown at a CAGR of 12.1% over the period 2009-10 to 2018-19.</a:t>
            </a:r>
            <a:endParaRPr sz="1800">
              <a:solidFill>
                <a:schemeClr val="dk1"/>
              </a:solidFill>
              <a:latin typeface="Calibri"/>
              <a:ea typeface="Calibri"/>
              <a:cs typeface="Calibri"/>
              <a:sym typeface="Calibri"/>
            </a:endParaRPr>
          </a:p>
        </p:txBody>
      </p:sp>
      <p:pic>
        <p:nvPicPr>
          <p:cNvPr id="242" name="Google Shape;242;p16"/>
          <p:cNvPicPr preferRelativeResize="0"/>
          <p:nvPr/>
        </p:nvPicPr>
        <p:blipFill rotWithShape="1">
          <a:blip r:embed="rId3">
            <a:alphaModFix/>
          </a:blip>
          <a:srcRect b="0" l="0" r="0" t="0"/>
          <a:stretch/>
        </p:blipFill>
        <p:spPr>
          <a:xfrm>
            <a:off x="1263926" y="2294201"/>
            <a:ext cx="4209222" cy="2349333"/>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17"/>
          <p:cNvSpPr txBox="1"/>
          <p:nvPr>
            <p:ph type="title"/>
          </p:nvPr>
        </p:nvSpPr>
        <p:spPr>
          <a:xfrm>
            <a:off x="1169248" y="956276"/>
            <a:ext cx="5960421"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Motor Insurance Coverage </a:t>
            </a:r>
            <a:endParaRPr/>
          </a:p>
        </p:txBody>
      </p:sp>
      <p:sp>
        <p:nvSpPr>
          <p:cNvPr id="248" name="Google Shape;248;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249" name="Google Shape;249;p17"/>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2.1</a:t>
            </a:r>
            <a:endParaRPr sz="3600">
              <a:solidFill>
                <a:schemeClr val="dk1"/>
              </a:solidFill>
              <a:latin typeface="Helvetica Neue"/>
              <a:ea typeface="Helvetica Neue"/>
              <a:cs typeface="Helvetica Neue"/>
              <a:sym typeface="Helvetica Neue"/>
            </a:endParaRPr>
          </a:p>
        </p:txBody>
      </p:sp>
      <p:sp>
        <p:nvSpPr>
          <p:cNvPr id="250" name="Google Shape;250;p17"/>
          <p:cNvSpPr/>
          <p:nvPr/>
        </p:nvSpPr>
        <p:spPr>
          <a:xfrm>
            <a:off x="1169247" y="1754114"/>
            <a:ext cx="8809639"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GDPI Breakup on Categories - Motor OD</a:t>
            </a:r>
            <a:endParaRPr sz="1600">
              <a:solidFill>
                <a:schemeClr val="dk1"/>
              </a:solidFill>
              <a:latin typeface="Quattrocento Sans"/>
              <a:ea typeface="Quattrocento Sans"/>
              <a:cs typeface="Quattrocento Sans"/>
              <a:sym typeface="Quattrocento Sans"/>
            </a:endParaRPr>
          </a:p>
        </p:txBody>
      </p:sp>
      <p:pic>
        <p:nvPicPr>
          <p:cNvPr id="251" name="Google Shape;251;p17"/>
          <p:cNvPicPr preferRelativeResize="0"/>
          <p:nvPr/>
        </p:nvPicPr>
        <p:blipFill rotWithShape="1">
          <a:blip r:embed="rId3">
            <a:alphaModFix/>
          </a:blip>
          <a:srcRect b="0" l="0" r="0" t="0"/>
          <a:stretch/>
        </p:blipFill>
        <p:spPr>
          <a:xfrm>
            <a:off x="1290017" y="2284577"/>
            <a:ext cx="6873322" cy="3761297"/>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18"/>
          <p:cNvSpPr txBox="1"/>
          <p:nvPr>
            <p:ph type="title"/>
          </p:nvPr>
        </p:nvSpPr>
        <p:spPr>
          <a:xfrm>
            <a:off x="1169248" y="956276"/>
            <a:ext cx="6145951"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Motor Insurance Coverage </a:t>
            </a:r>
            <a:endParaRPr/>
          </a:p>
        </p:txBody>
      </p:sp>
      <p:sp>
        <p:nvSpPr>
          <p:cNvPr id="257" name="Google Shape;257;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258" name="Google Shape;258;p18"/>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2.1</a:t>
            </a:r>
            <a:endParaRPr sz="3600">
              <a:solidFill>
                <a:schemeClr val="dk1"/>
              </a:solidFill>
              <a:latin typeface="Helvetica Neue"/>
              <a:ea typeface="Helvetica Neue"/>
              <a:cs typeface="Helvetica Neue"/>
              <a:sym typeface="Helvetica Neue"/>
            </a:endParaRPr>
          </a:p>
        </p:txBody>
      </p:sp>
      <p:sp>
        <p:nvSpPr>
          <p:cNvPr id="259" name="Google Shape;259;p18"/>
          <p:cNvSpPr/>
          <p:nvPr/>
        </p:nvSpPr>
        <p:spPr>
          <a:xfrm>
            <a:off x="1169249" y="1828799"/>
            <a:ext cx="10184551" cy="181588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IN" sz="1600" cap="none">
                <a:solidFill>
                  <a:srgbClr val="231F20"/>
                </a:solidFill>
                <a:latin typeface="Quattrocento Sans"/>
                <a:ea typeface="Quattrocento Sans"/>
                <a:cs typeface="Quattrocento Sans"/>
                <a:sym typeface="Quattrocento Sans"/>
              </a:rPr>
              <a:t>OWN DAMAGE PREMIUM CALCULATION</a:t>
            </a:r>
            <a:endParaRPr sz="1600" cap="none">
              <a:solidFill>
                <a:srgbClr val="231F20"/>
              </a:solidFill>
              <a:latin typeface="Quattrocento Sans"/>
              <a:ea typeface="Quattrocento Sans"/>
              <a:cs typeface="Quattrocento Sans"/>
              <a:sym typeface="Quattrocento Sans"/>
            </a:endParaRPr>
          </a:p>
          <a:p>
            <a:pPr indent="0" lvl="0" marL="0" marR="0" rtl="0" algn="just">
              <a:spcBef>
                <a:spcPts val="0"/>
              </a:spcBef>
              <a:spcAft>
                <a:spcPts val="0"/>
              </a:spcAft>
              <a:buNone/>
            </a:pPr>
            <a:r>
              <a:rPr lang="en-IN" sz="1600">
                <a:solidFill>
                  <a:srgbClr val="333333"/>
                </a:solidFill>
                <a:latin typeface="Quattrocento Sans"/>
                <a:ea typeface="Quattrocento Sans"/>
                <a:cs typeface="Quattrocento Sans"/>
                <a:sym typeface="Quattrocento Sans"/>
              </a:rPr>
              <a:t>There are several factors on which own damage premium calculation is based on i.e.</a:t>
            </a:r>
            <a:endParaRPr/>
          </a:p>
          <a:p>
            <a:pPr indent="-285750" lvl="0" marL="285750" marR="0" rtl="0" algn="just">
              <a:spcBef>
                <a:spcPts val="0"/>
              </a:spcBef>
              <a:spcAft>
                <a:spcPts val="0"/>
              </a:spcAft>
              <a:buClr>
                <a:srgbClr val="333333"/>
              </a:buClr>
              <a:buSzPts val="1600"/>
              <a:buFont typeface="Arial"/>
              <a:buChar char="•"/>
            </a:pPr>
            <a:r>
              <a:rPr lang="en-IN" sz="1600">
                <a:solidFill>
                  <a:srgbClr val="333333"/>
                </a:solidFill>
                <a:latin typeface="Quattrocento Sans"/>
                <a:ea typeface="Quattrocento Sans"/>
                <a:cs typeface="Quattrocento Sans"/>
                <a:sym typeface="Quattrocento Sans"/>
              </a:rPr>
              <a:t>Make and type of vehicle</a:t>
            </a:r>
            <a:endParaRPr/>
          </a:p>
          <a:p>
            <a:pPr indent="-285750" lvl="0" marL="285750" marR="0" rtl="0" algn="just">
              <a:spcBef>
                <a:spcPts val="0"/>
              </a:spcBef>
              <a:spcAft>
                <a:spcPts val="0"/>
              </a:spcAft>
              <a:buClr>
                <a:srgbClr val="333333"/>
              </a:buClr>
              <a:buSzPts val="1600"/>
              <a:buFont typeface="Arial"/>
              <a:buChar char="•"/>
            </a:pPr>
            <a:r>
              <a:rPr lang="en-IN" sz="1600">
                <a:solidFill>
                  <a:srgbClr val="333333"/>
                </a:solidFill>
                <a:latin typeface="Quattrocento Sans"/>
                <a:ea typeface="Quattrocento Sans"/>
                <a:cs typeface="Quattrocento Sans"/>
                <a:sym typeface="Quattrocento Sans"/>
              </a:rPr>
              <a:t>Age of the vehicle</a:t>
            </a:r>
            <a:endParaRPr/>
          </a:p>
          <a:p>
            <a:pPr indent="-285750" lvl="0" marL="285750" marR="0" rtl="0" algn="just">
              <a:spcBef>
                <a:spcPts val="0"/>
              </a:spcBef>
              <a:spcAft>
                <a:spcPts val="0"/>
              </a:spcAft>
              <a:buClr>
                <a:srgbClr val="333333"/>
              </a:buClr>
              <a:buSzPts val="1600"/>
              <a:buFont typeface="Arial"/>
              <a:buChar char="•"/>
            </a:pPr>
            <a:r>
              <a:rPr lang="en-IN" sz="1600">
                <a:solidFill>
                  <a:srgbClr val="333333"/>
                </a:solidFill>
                <a:latin typeface="Quattrocento Sans"/>
                <a:ea typeface="Quattrocento Sans"/>
                <a:cs typeface="Quattrocento Sans"/>
                <a:sym typeface="Quattrocento Sans"/>
              </a:rPr>
              <a:t>The insured declared value of the vehicle</a:t>
            </a:r>
            <a:endParaRPr/>
          </a:p>
          <a:p>
            <a:pPr indent="-285750" lvl="0" marL="285750" marR="0" rtl="0" algn="just">
              <a:spcBef>
                <a:spcPts val="0"/>
              </a:spcBef>
              <a:spcAft>
                <a:spcPts val="0"/>
              </a:spcAft>
              <a:buClr>
                <a:srgbClr val="333333"/>
              </a:buClr>
              <a:buSzPts val="1600"/>
              <a:buFont typeface="Arial"/>
              <a:buChar char="•"/>
            </a:pPr>
            <a:r>
              <a:rPr lang="en-IN" sz="1600">
                <a:solidFill>
                  <a:srgbClr val="333333"/>
                </a:solidFill>
                <a:latin typeface="Quattrocento Sans"/>
                <a:ea typeface="Quattrocento Sans"/>
                <a:cs typeface="Quattrocento Sans"/>
                <a:sym typeface="Quattrocento Sans"/>
              </a:rPr>
              <a:t>The cubic capacity of the vehicle</a:t>
            </a:r>
            <a:endParaRPr/>
          </a:p>
          <a:p>
            <a:pPr indent="-285750" lvl="0" marL="285750" marR="0" rtl="0" algn="just">
              <a:spcBef>
                <a:spcPts val="0"/>
              </a:spcBef>
              <a:spcAft>
                <a:spcPts val="0"/>
              </a:spcAft>
              <a:buClr>
                <a:srgbClr val="333333"/>
              </a:buClr>
              <a:buSzPts val="1600"/>
              <a:buFont typeface="Arial"/>
              <a:buChar char="•"/>
            </a:pPr>
            <a:r>
              <a:rPr lang="en-IN" sz="1600">
                <a:solidFill>
                  <a:srgbClr val="333333"/>
                </a:solidFill>
                <a:latin typeface="Quattrocento Sans"/>
                <a:ea typeface="Quattrocento Sans"/>
                <a:cs typeface="Quattrocento Sans"/>
                <a:sym typeface="Quattrocento Sans"/>
              </a:rPr>
              <a:t>Geographical area or zone</a:t>
            </a:r>
            <a:endParaRPr b="0" i="0" sz="1600">
              <a:solidFill>
                <a:srgbClr val="333333"/>
              </a:solidFill>
              <a:latin typeface="Quattrocento Sans"/>
              <a:ea typeface="Quattrocento Sans"/>
              <a:cs typeface="Quattrocento Sans"/>
              <a:sym typeface="Quattrocento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19"/>
          <p:cNvSpPr txBox="1"/>
          <p:nvPr>
            <p:ph type="title"/>
          </p:nvPr>
        </p:nvSpPr>
        <p:spPr>
          <a:xfrm>
            <a:off x="1169248" y="956276"/>
            <a:ext cx="5867655"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Motor Insurance Coverage </a:t>
            </a:r>
            <a:endParaRPr b="1" sz="3600">
              <a:latin typeface="Helvetica Neue"/>
              <a:ea typeface="Helvetica Neue"/>
              <a:cs typeface="Helvetica Neue"/>
              <a:sym typeface="Helvetica Neue"/>
            </a:endParaRPr>
          </a:p>
        </p:txBody>
      </p:sp>
      <p:sp>
        <p:nvSpPr>
          <p:cNvPr id="265" name="Google Shape;265;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266" name="Google Shape;266;p19"/>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2.1</a:t>
            </a:r>
            <a:endParaRPr sz="3600">
              <a:solidFill>
                <a:schemeClr val="dk1"/>
              </a:solidFill>
              <a:latin typeface="Helvetica Neue"/>
              <a:ea typeface="Helvetica Neue"/>
              <a:cs typeface="Helvetica Neue"/>
              <a:sym typeface="Helvetica Neue"/>
            </a:endParaRPr>
          </a:p>
        </p:txBody>
      </p:sp>
      <p:sp>
        <p:nvSpPr>
          <p:cNvPr id="267" name="Google Shape;267;p19"/>
          <p:cNvSpPr/>
          <p:nvPr/>
        </p:nvSpPr>
        <p:spPr>
          <a:xfrm>
            <a:off x="1169248" y="1760681"/>
            <a:ext cx="6048009" cy="4770537"/>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en-IN" sz="1600">
                <a:solidFill>
                  <a:schemeClr val="dk1"/>
                </a:solidFill>
                <a:latin typeface="Quattrocento Sans"/>
                <a:ea typeface="Quattrocento Sans"/>
                <a:cs typeface="Quattrocento Sans"/>
                <a:sym typeface="Quattrocento Sans"/>
              </a:rPr>
              <a:t>2. Third Party Liability Insurance cover (TP)</a:t>
            </a:r>
            <a:endParaRPr/>
          </a:p>
          <a:p>
            <a:pPr indent="0" lvl="0" marL="0" marR="0" rtl="0" algn="just">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just">
              <a:spcBef>
                <a:spcPts val="0"/>
              </a:spcBef>
              <a:spcAft>
                <a:spcPts val="0"/>
              </a:spcAft>
              <a:buNone/>
            </a:pPr>
            <a:r>
              <a:rPr lang="en-IN" sz="1600">
                <a:solidFill>
                  <a:schemeClr val="dk1"/>
                </a:solidFill>
                <a:latin typeface="Quattrocento Sans"/>
                <a:ea typeface="Quattrocento Sans"/>
                <a:cs typeface="Quattrocento Sans"/>
                <a:sym typeface="Quattrocento Sans"/>
              </a:rPr>
              <a:t>TP liability is the mandatory insurance cover for your vehicle to be safe and secured. One has to buy third party liability cover for the mandated purpose under the law of motor vehicle act, 1988. </a:t>
            </a:r>
            <a:endParaRPr sz="1600">
              <a:solidFill>
                <a:schemeClr val="dk1"/>
              </a:solidFill>
              <a:latin typeface="Quattrocento Sans"/>
              <a:ea typeface="Quattrocento Sans"/>
              <a:cs typeface="Quattrocento Sans"/>
              <a:sym typeface="Quattrocento Sans"/>
            </a:endParaRPr>
          </a:p>
          <a:p>
            <a:pPr indent="0" lvl="0" marL="0" marR="0" rtl="0" algn="just">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just">
              <a:spcBef>
                <a:spcPts val="0"/>
              </a:spcBef>
              <a:spcAft>
                <a:spcPts val="0"/>
              </a:spcAft>
              <a:buNone/>
            </a:pPr>
            <a:r>
              <a:rPr lang="en-IN" sz="1600">
                <a:solidFill>
                  <a:schemeClr val="dk1"/>
                </a:solidFill>
                <a:latin typeface="Quattrocento Sans"/>
                <a:ea typeface="Quattrocento Sans"/>
                <a:cs typeface="Quattrocento Sans"/>
                <a:sym typeface="Quattrocento Sans"/>
              </a:rPr>
              <a:t>This cover protects you against the loss and damage that occurred to the third party vehicle or property that causes someone’s death or injury due to your vehicle. In this circumstance, you have to deal with the situation. It would be easier when you already have a third party liability cover. And, if not you have to incur the loss expense from your pocket. </a:t>
            </a:r>
            <a:endParaRPr sz="1600">
              <a:solidFill>
                <a:schemeClr val="dk1"/>
              </a:solidFill>
              <a:latin typeface="Quattrocento Sans"/>
              <a:ea typeface="Quattrocento Sans"/>
              <a:cs typeface="Quattrocento Sans"/>
              <a:sym typeface="Quattrocento Sans"/>
            </a:endParaRPr>
          </a:p>
          <a:p>
            <a:pPr indent="0" lvl="0" marL="0" marR="0" rtl="0" algn="just">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just">
              <a:spcBef>
                <a:spcPts val="0"/>
              </a:spcBef>
              <a:spcAft>
                <a:spcPts val="0"/>
              </a:spcAft>
              <a:buNone/>
            </a:pPr>
            <a:r>
              <a:rPr lang="en-IN" sz="1600">
                <a:solidFill>
                  <a:schemeClr val="dk1"/>
                </a:solidFill>
                <a:latin typeface="Quattrocento Sans"/>
                <a:ea typeface="Quattrocento Sans"/>
                <a:cs typeface="Quattrocento Sans"/>
                <a:sym typeface="Quattrocento Sans"/>
              </a:rPr>
              <a:t>One thing that you need to know about third party cover is that it does not cover loss and damage to your own vehicle which is responsible for the damage of third party vehicles. For the compensation of your own vehicle, you have to buy own damage insurance cover. Also, does not process claim for the stolen or vandalized vehicle.</a:t>
            </a:r>
            <a:endParaRPr/>
          </a:p>
        </p:txBody>
      </p:sp>
      <p:pic>
        <p:nvPicPr>
          <p:cNvPr id="268" name="Google Shape;268;p19"/>
          <p:cNvPicPr preferRelativeResize="0"/>
          <p:nvPr/>
        </p:nvPicPr>
        <p:blipFill rotWithShape="1">
          <a:blip r:embed="rId3">
            <a:alphaModFix/>
          </a:blip>
          <a:srcRect b="0" l="0" r="0" t="0"/>
          <a:stretch/>
        </p:blipFill>
        <p:spPr>
          <a:xfrm>
            <a:off x="7389535" y="2157058"/>
            <a:ext cx="4410075" cy="21621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
          <p:cNvSpPr txBox="1"/>
          <p:nvPr>
            <p:ph type="title"/>
          </p:nvPr>
        </p:nvSpPr>
        <p:spPr>
          <a:xfrm>
            <a:off x="586862" y="956276"/>
            <a:ext cx="3484395"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Today’s Agenda</a:t>
            </a:r>
            <a:endParaRPr b="1" sz="3600">
              <a:latin typeface="Helvetica Neue"/>
              <a:ea typeface="Helvetica Neue"/>
              <a:cs typeface="Helvetica Neue"/>
              <a:sym typeface="Helvetica Neue"/>
            </a:endParaRPr>
          </a:p>
        </p:txBody>
      </p:sp>
      <p:sp>
        <p:nvSpPr>
          <p:cNvPr id="119" name="Google Shape;119;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120" name="Google Shape;120;p2"/>
          <p:cNvSpPr txBox="1"/>
          <p:nvPr/>
        </p:nvSpPr>
        <p:spPr>
          <a:xfrm>
            <a:off x="759142" y="1753587"/>
            <a:ext cx="5999468" cy="3970318"/>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1800"/>
              <a:buFont typeface="Calibri"/>
              <a:buAutoNum type="arabicPeriod"/>
            </a:pPr>
            <a:r>
              <a:rPr lang="en-IN" sz="1800">
                <a:solidFill>
                  <a:schemeClr val="dk1"/>
                </a:solidFill>
                <a:latin typeface="Calibri"/>
                <a:ea typeface="Calibri"/>
                <a:cs typeface="Calibri"/>
                <a:sym typeface="Calibri"/>
              </a:rPr>
              <a:t>Introduction to Motor Insurance</a:t>
            </a:r>
            <a:endParaRPr/>
          </a:p>
          <a:p>
            <a:pPr indent="-342900" lvl="1" marL="800100" marR="0" rtl="0" algn="l">
              <a:spcBef>
                <a:spcPts val="0"/>
              </a:spcBef>
              <a:spcAft>
                <a:spcPts val="0"/>
              </a:spcAft>
              <a:buClr>
                <a:schemeClr val="dk1"/>
              </a:buClr>
              <a:buSzPts val="1800"/>
              <a:buFont typeface="Calibri"/>
              <a:buAutoNum type="arabicPeriod"/>
            </a:pPr>
            <a:r>
              <a:rPr b="0" i="0" lang="en-IN" sz="1800" u="none" cap="none" strike="noStrike">
                <a:solidFill>
                  <a:schemeClr val="dk1"/>
                </a:solidFill>
                <a:latin typeface="Calibri"/>
                <a:ea typeface="Calibri"/>
                <a:cs typeface="Calibri"/>
                <a:sym typeface="Calibri"/>
              </a:rPr>
              <a:t>What is motor insurance?</a:t>
            </a:r>
            <a:endParaRPr/>
          </a:p>
          <a:p>
            <a:pPr indent="-342900" lvl="1" marL="800100" marR="0" rtl="0" algn="l">
              <a:spcBef>
                <a:spcPts val="0"/>
              </a:spcBef>
              <a:spcAft>
                <a:spcPts val="0"/>
              </a:spcAft>
              <a:buClr>
                <a:schemeClr val="dk1"/>
              </a:buClr>
              <a:buSzPts val="1800"/>
              <a:buFont typeface="Calibri"/>
              <a:buAutoNum type="arabicPeriod"/>
            </a:pPr>
            <a:r>
              <a:rPr b="0" i="0" lang="en-IN" sz="1800" u="none" cap="none" strike="noStrike">
                <a:solidFill>
                  <a:schemeClr val="dk1"/>
                </a:solidFill>
                <a:latin typeface="Calibri"/>
                <a:ea typeface="Calibri"/>
                <a:cs typeface="Calibri"/>
                <a:sym typeface="Calibri"/>
              </a:rPr>
              <a:t>Why motor insurance?</a:t>
            </a:r>
            <a:endParaRPr/>
          </a:p>
          <a:p>
            <a:pPr indent="-342900" lvl="1" marL="800100" marR="0" rtl="0" algn="l">
              <a:spcBef>
                <a:spcPts val="0"/>
              </a:spcBef>
              <a:spcAft>
                <a:spcPts val="0"/>
              </a:spcAft>
              <a:buClr>
                <a:schemeClr val="dk1"/>
              </a:buClr>
              <a:buSzPts val="1800"/>
              <a:buFont typeface="Calibri"/>
              <a:buAutoNum type="arabicPeriod"/>
            </a:pPr>
            <a:r>
              <a:rPr b="0" i="0" lang="en-IN" sz="1800" u="none" cap="none" strike="noStrike">
                <a:solidFill>
                  <a:schemeClr val="dk1"/>
                </a:solidFill>
                <a:latin typeface="Calibri"/>
                <a:ea typeface="Calibri"/>
                <a:cs typeface="Calibri"/>
                <a:sym typeface="Calibri"/>
              </a:rPr>
              <a:t>Segment wise business overview</a:t>
            </a:r>
            <a:endParaRPr/>
          </a:p>
          <a:p>
            <a:pPr indent="-342900" lvl="1" marL="800100" marR="0" rtl="0" algn="l">
              <a:spcBef>
                <a:spcPts val="0"/>
              </a:spcBef>
              <a:spcAft>
                <a:spcPts val="0"/>
              </a:spcAft>
              <a:buClr>
                <a:schemeClr val="dk1"/>
              </a:buClr>
              <a:buSzPts val="1800"/>
              <a:buFont typeface="Calibri"/>
              <a:buAutoNum type="arabicPeriod"/>
            </a:pPr>
            <a:r>
              <a:rPr b="0" i="0" lang="en-IN" sz="1800" u="none" cap="none" strike="noStrike">
                <a:solidFill>
                  <a:schemeClr val="dk1"/>
                </a:solidFill>
                <a:latin typeface="Calibri"/>
                <a:ea typeface="Calibri"/>
                <a:cs typeface="Calibri"/>
                <a:sym typeface="Calibri"/>
              </a:rPr>
              <a:t>Motor insurance coverage in India</a:t>
            </a:r>
            <a:endParaRPr/>
          </a:p>
          <a:p>
            <a:pPr indent="-342900" lvl="1" marL="800100" marR="0" rtl="0" algn="l">
              <a:spcBef>
                <a:spcPts val="0"/>
              </a:spcBef>
              <a:spcAft>
                <a:spcPts val="0"/>
              </a:spcAft>
              <a:buClr>
                <a:schemeClr val="dk1"/>
              </a:buClr>
              <a:buSzPts val="1800"/>
              <a:buFont typeface="Calibri"/>
              <a:buAutoNum type="arabicPeriod"/>
            </a:pPr>
            <a:r>
              <a:rPr b="0" i="0" lang="en-IN" sz="1800" u="none" cap="none" strike="noStrike">
                <a:solidFill>
                  <a:schemeClr val="dk1"/>
                </a:solidFill>
                <a:latin typeface="Calibri"/>
                <a:ea typeface="Calibri"/>
                <a:cs typeface="Calibri"/>
                <a:sym typeface="Calibri"/>
              </a:rPr>
              <a:t>Comparison around the globe</a:t>
            </a:r>
            <a:endParaRPr/>
          </a:p>
          <a:p>
            <a:pPr indent="-342900" lvl="1" marL="800100" marR="0" rtl="0" algn="l">
              <a:spcBef>
                <a:spcPts val="0"/>
              </a:spcBef>
              <a:spcAft>
                <a:spcPts val="0"/>
              </a:spcAft>
              <a:buClr>
                <a:schemeClr val="dk1"/>
              </a:buClr>
              <a:buSzPts val="1800"/>
              <a:buFont typeface="Calibri"/>
              <a:buAutoNum type="arabicPeriod"/>
            </a:pPr>
            <a:r>
              <a:rPr b="0" i="0" lang="en-IN" sz="1800" u="none" cap="none" strike="noStrike">
                <a:solidFill>
                  <a:schemeClr val="dk1"/>
                </a:solidFill>
                <a:latin typeface="Calibri"/>
                <a:ea typeface="Calibri"/>
                <a:cs typeface="Calibri"/>
                <a:sym typeface="Calibri"/>
              </a:rPr>
              <a:t>Overview on basis of type of vehicle</a:t>
            </a:r>
            <a:endParaRPr/>
          </a:p>
          <a:p>
            <a:pPr indent="-342900" lvl="1" marL="800100" marR="0" rtl="0" algn="l">
              <a:spcBef>
                <a:spcPts val="0"/>
              </a:spcBef>
              <a:spcAft>
                <a:spcPts val="0"/>
              </a:spcAft>
              <a:buClr>
                <a:schemeClr val="dk1"/>
              </a:buClr>
              <a:buSzPts val="1800"/>
              <a:buFont typeface="Calibri"/>
              <a:buAutoNum type="arabicPeriod"/>
            </a:pPr>
            <a:r>
              <a:rPr b="0" i="0" lang="en-IN" sz="1800" u="none" cap="none" strike="noStrike">
                <a:solidFill>
                  <a:schemeClr val="dk1"/>
                </a:solidFill>
                <a:latin typeface="Calibri"/>
                <a:ea typeface="Calibri"/>
                <a:cs typeface="Calibri"/>
                <a:sym typeface="Calibri"/>
              </a:rPr>
              <a:t>Inclusions and Exclusions in a motor insurance policy</a:t>
            </a:r>
            <a:endParaRPr/>
          </a:p>
          <a:p>
            <a:pPr indent="-228600" lvl="1" marL="800100" marR="0" rtl="0" algn="l">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a:p>
            <a:pPr indent="-342900" lvl="0" marL="342900" marR="0" rtl="0" algn="l">
              <a:spcBef>
                <a:spcPts val="0"/>
              </a:spcBef>
              <a:spcAft>
                <a:spcPts val="0"/>
              </a:spcAft>
              <a:buClr>
                <a:schemeClr val="dk1"/>
              </a:buClr>
              <a:buSzPts val="1800"/>
              <a:buFont typeface="Calibri"/>
              <a:buAutoNum type="arabicPeriod"/>
            </a:pPr>
            <a:r>
              <a:rPr lang="en-IN" sz="1800">
                <a:solidFill>
                  <a:schemeClr val="dk1"/>
                </a:solidFill>
                <a:latin typeface="Calibri"/>
                <a:ea typeface="Calibri"/>
                <a:cs typeface="Calibri"/>
                <a:sym typeface="Calibri"/>
              </a:rPr>
              <a:t>Types of motor insurance products</a:t>
            </a:r>
            <a:endParaRPr/>
          </a:p>
          <a:p>
            <a:pPr indent="-342900" lvl="1" marL="800100" marR="0" rtl="0" algn="l">
              <a:spcBef>
                <a:spcPts val="0"/>
              </a:spcBef>
              <a:spcAft>
                <a:spcPts val="0"/>
              </a:spcAft>
              <a:buClr>
                <a:schemeClr val="dk1"/>
              </a:buClr>
              <a:buSzPts val="1800"/>
              <a:buFont typeface="Calibri"/>
              <a:buAutoNum type="arabicPeriod"/>
            </a:pPr>
            <a:r>
              <a:rPr b="0" i="0" lang="en-IN" sz="1800" u="none" cap="none" strike="noStrike">
                <a:solidFill>
                  <a:schemeClr val="dk1"/>
                </a:solidFill>
                <a:latin typeface="Calibri"/>
                <a:ea typeface="Calibri"/>
                <a:cs typeface="Calibri"/>
                <a:sym typeface="Calibri"/>
              </a:rPr>
              <a:t>Motor Insurance Coverage</a:t>
            </a:r>
            <a:endParaRPr/>
          </a:p>
          <a:p>
            <a:pPr indent="-342900" lvl="2" marL="1257300" marR="0" rtl="0" algn="l">
              <a:spcBef>
                <a:spcPts val="0"/>
              </a:spcBef>
              <a:spcAft>
                <a:spcPts val="0"/>
              </a:spcAft>
              <a:buClr>
                <a:schemeClr val="dk1"/>
              </a:buClr>
              <a:buSzPts val="1800"/>
              <a:buFont typeface="Calibri"/>
              <a:buAutoNum type="arabicPeriod"/>
            </a:pPr>
            <a:r>
              <a:rPr b="0" i="0" lang="en-IN" sz="1800" u="none" cap="none" strike="noStrike">
                <a:solidFill>
                  <a:schemeClr val="dk1"/>
                </a:solidFill>
                <a:latin typeface="Calibri"/>
                <a:ea typeface="Calibri"/>
                <a:cs typeface="Calibri"/>
                <a:sym typeface="Calibri"/>
              </a:rPr>
              <a:t>Inclusions under Motor Insurance</a:t>
            </a:r>
            <a:endParaRPr/>
          </a:p>
          <a:p>
            <a:pPr indent="-342900" lvl="2" marL="1257300" marR="0" rtl="0" algn="l">
              <a:spcBef>
                <a:spcPts val="0"/>
              </a:spcBef>
              <a:spcAft>
                <a:spcPts val="0"/>
              </a:spcAft>
              <a:buClr>
                <a:schemeClr val="dk1"/>
              </a:buClr>
              <a:buSzPts val="1800"/>
              <a:buFont typeface="Calibri"/>
              <a:buAutoNum type="arabicPeriod"/>
            </a:pPr>
            <a:r>
              <a:rPr b="0" i="0" lang="en-IN" sz="1800" u="none" cap="none" strike="noStrike">
                <a:solidFill>
                  <a:schemeClr val="dk1"/>
                </a:solidFill>
                <a:latin typeface="Calibri"/>
                <a:ea typeface="Calibri"/>
                <a:cs typeface="Calibri"/>
                <a:sym typeface="Calibri"/>
              </a:rPr>
              <a:t>Exclusions under Motor Insurance </a:t>
            </a:r>
            <a:endParaRPr b="0" i="0" sz="1800" u="none" cap="none" strike="noStrike">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1" name="Google Shape;121;p2"/>
          <p:cNvSpPr txBox="1"/>
          <p:nvPr/>
        </p:nvSpPr>
        <p:spPr>
          <a:xfrm>
            <a:off x="6911010" y="1748524"/>
            <a:ext cx="4658138" cy="1477328"/>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1800"/>
              <a:buFont typeface="Calibri"/>
              <a:buAutoNum type="arabicPeriod" startAt="3"/>
            </a:pPr>
            <a:r>
              <a:rPr lang="en-IN" sz="1800">
                <a:solidFill>
                  <a:schemeClr val="dk1"/>
                </a:solidFill>
                <a:latin typeface="Calibri"/>
                <a:ea typeface="Calibri"/>
                <a:cs typeface="Calibri"/>
                <a:sym typeface="Calibri"/>
              </a:rPr>
              <a:t>Motor insurance add-on plans</a:t>
            </a:r>
            <a:endParaRPr/>
          </a:p>
          <a:p>
            <a:pPr indent="-228600" lvl="0" marL="34290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a:p>
            <a:pPr indent="-342900" lvl="0" marL="342900" marR="0" rtl="0" algn="l">
              <a:spcBef>
                <a:spcPts val="0"/>
              </a:spcBef>
              <a:spcAft>
                <a:spcPts val="0"/>
              </a:spcAft>
              <a:buClr>
                <a:schemeClr val="dk1"/>
              </a:buClr>
              <a:buSzPts val="1800"/>
              <a:buFont typeface="Calibri"/>
              <a:buAutoNum type="arabicPeriod" startAt="3"/>
            </a:pPr>
            <a:r>
              <a:rPr lang="en-IN" sz="1800">
                <a:solidFill>
                  <a:schemeClr val="dk1"/>
                </a:solidFill>
                <a:latin typeface="Calibri"/>
                <a:ea typeface="Calibri"/>
                <a:cs typeface="Calibri"/>
                <a:sym typeface="Calibri"/>
              </a:rPr>
              <a:t>Claims</a:t>
            </a:r>
            <a:endParaRPr/>
          </a:p>
          <a:p>
            <a:pPr indent="-228600" lvl="0" marL="34290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a:p>
            <a:pPr indent="-342900" lvl="0" marL="342900" marR="0" rtl="0" algn="l">
              <a:spcBef>
                <a:spcPts val="0"/>
              </a:spcBef>
              <a:spcAft>
                <a:spcPts val="0"/>
              </a:spcAft>
              <a:buClr>
                <a:schemeClr val="dk1"/>
              </a:buClr>
              <a:buSzPts val="1800"/>
              <a:buFont typeface="Calibri"/>
              <a:buAutoNum type="arabicPeriod" startAt="3"/>
            </a:pPr>
            <a:r>
              <a:rPr lang="en-IN" sz="1800">
                <a:solidFill>
                  <a:schemeClr val="dk1"/>
                </a:solidFill>
                <a:latin typeface="Calibri"/>
                <a:ea typeface="Calibri"/>
                <a:cs typeface="Calibri"/>
                <a:sym typeface="Calibri"/>
              </a:rPr>
              <a:t>Frauds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20"/>
          <p:cNvSpPr txBox="1"/>
          <p:nvPr>
            <p:ph type="title"/>
          </p:nvPr>
        </p:nvSpPr>
        <p:spPr>
          <a:xfrm>
            <a:off x="1169249" y="956276"/>
            <a:ext cx="5933916"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Motor Insurance Coverage </a:t>
            </a:r>
            <a:endParaRPr/>
          </a:p>
        </p:txBody>
      </p:sp>
      <p:sp>
        <p:nvSpPr>
          <p:cNvPr id="274" name="Google Shape;274;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275" name="Google Shape;275;p20"/>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2.1</a:t>
            </a:r>
            <a:endParaRPr sz="3600">
              <a:solidFill>
                <a:schemeClr val="dk1"/>
              </a:solidFill>
              <a:latin typeface="Helvetica Neue"/>
              <a:ea typeface="Helvetica Neue"/>
              <a:cs typeface="Helvetica Neue"/>
              <a:sym typeface="Helvetica Neue"/>
            </a:endParaRPr>
          </a:p>
        </p:txBody>
      </p:sp>
      <p:sp>
        <p:nvSpPr>
          <p:cNvPr id="276" name="Google Shape;276;p20"/>
          <p:cNvSpPr/>
          <p:nvPr/>
        </p:nvSpPr>
        <p:spPr>
          <a:xfrm>
            <a:off x="1169247" y="1754114"/>
            <a:ext cx="8995170"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The Motor TP rates are administered by the IRDAI. The same is reviewed on a periodical basis</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277" name="Google Shape;277;p20"/>
          <p:cNvPicPr preferRelativeResize="0"/>
          <p:nvPr/>
        </p:nvPicPr>
        <p:blipFill rotWithShape="1">
          <a:blip r:embed="rId3">
            <a:alphaModFix/>
          </a:blip>
          <a:srcRect b="0" l="0" r="0" t="0"/>
          <a:stretch/>
        </p:blipFill>
        <p:spPr>
          <a:xfrm>
            <a:off x="1408457" y="2198001"/>
            <a:ext cx="4117699" cy="2588612"/>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21"/>
          <p:cNvSpPr txBox="1"/>
          <p:nvPr>
            <p:ph type="title"/>
          </p:nvPr>
        </p:nvSpPr>
        <p:spPr>
          <a:xfrm>
            <a:off x="1169249" y="956276"/>
            <a:ext cx="5894160"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Motor Insurance Coverage </a:t>
            </a:r>
            <a:endParaRPr/>
          </a:p>
        </p:txBody>
      </p:sp>
      <p:sp>
        <p:nvSpPr>
          <p:cNvPr id="283" name="Google Shape;283;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284" name="Google Shape;284;p21"/>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2.1</a:t>
            </a:r>
            <a:endParaRPr sz="3600">
              <a:solidFill>
                <a:schemeClr val="dk1"/>
              </a:solidFill>
              <a:latin typeface="Helvetica Neue"/>
              <a:ea typeface="Helvetica Neue"/>
              <a:cs typeface="Helvetica Neue"/>
              <a:sym typeface="Helvetica Neue"/>
            </a:endParaRPr>
          </a:p>
        </p:txBody>
      </p:sp>
      <p:sp>
        <p:nvSpPr>
          <p:cNvPr id="285" name="Google Shape;285;p21"/>
          <p:cNvSpPr/>
          <p:nvPr/>
        </p:nvSpPr>
        <p:spPr>
          <a:xfrm>
            <a:off x="1169247" y="1754114"/>
            <a:ext cx="8809639"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GDPI Breakup on Categories - Motor TP</a:t>
            </a:r>
            <a:endParaRPr sz="1600">
              <a:solidFill>
                <a:schemeClr val="dk1"/>
              </a:solidFill>
              <a:latin typeface="Quattrocento Sans"/>
              <a:ea typeface="Quattrocento Sans"/>
              <a:cs typeface="Quattrocento Sans"/>
              <a:sym typeface="Quattrocento Sans"/>
            </a:endParaRPr>
          </a:p>
        </p:txBody>
      </p:sp>
      <p:pic>
        <p:nvPicPr>
          <p:cNvPr id="286" name="Google Shape;286;p21"/>
          <p:cNvPicPr preferRelativeResize="0"/>
          <p:nvPr/>
        </p:nvPicPr>
        <p:blipFill rotWithShape="1">
          <a:blip r:embed="rId3">
            <a:alphaModFix/>
          </a:blip>
          <a:srcRect b="0" l="0" r="0" t="0"/>
          <a:stretch/>
        </p:blipFill>
        <p:spPr>
          <a:xfrm>
            <a:off x="1256918" y="2263423"/>
            <a:ext cx="6813656" cy="3763624"/>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22"/>
          <p:cNvSpPr txBox="1"/>
          <p:nvPr>
            <p:ph type="title"/>
          </p:nvPr>
        </p:nvSpPr>
        <p:spPr>
          <a:xfrm>
            <a:off x="1169249" y="956276"/>
            <a:ext cx="5894160"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Motor Insurance Coverage </a:t>
            </a:r>
            <a:endParaRPr/>
          </a:p>
        </p:txBody>
      </p:sp>
      <p:sp>
        <p:nvSpPr>
          <p:cNvPr id="292" name="Google Shape;292;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293" name="Google Shape;293;p22"/>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2.1</a:t>
            </a:r>
            <a:endParaRPr sz="3600">
              <a:solidFill>
                <a:schemeClr val="dk1"/>
              </a:solidFill>
              <a:latin typeface="Helvetica Neue"/>
              <a:ea typeface="Helvetica Neue"/>
              <a:cs typeface="Helvetica Neue"/>
              <a:sym typeface="Helvetica Neue"/>
            </a:endParaRPr>
          </a:p>
        </p:txBody>
      </p:sp>
      <p:sp>
        <p:nvSpPr>
          <p:cNvPr id="294" name="Google Shape;294;p22"/>
          <p:cNvSpPr/>
          <p:nvPr/>
        </p:nvSpPr>
        <p:spPr>
          <a:xfrm>
            <a:off x="1169247" y="1754114"/>
            <a:ext cx="8809639" cy="264687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3. Compulsory Personal Accident Cover (CPA)</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Compensation is provided in case of bodily injury/death of owner-driver of the vehicle in direct connection with the vehicle insured or while mounting into/dismounting from or travelling in the insured vehicle.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Basic Sum Insured for this cover is Rs. 15 lakh by default. However, the insured can opt for lower Sum Insured, if owner-driver is already having a 24-hour Personal Accident cover against Death and Permanent Disability (Total and Partial).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23"/>
          <p:cNvSpPr txBox="1"/>
          <p:nvPr>
            <p:ph type="title"/>
          </p:nvPr>
        </p:nvSpPr>
        <p:spPr>
          <a:xfrm>
            <a:off x="1169248" y="956276"/>
            <a:ext cx="6424247"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Motor Insurance add-on plans</a:t>
            </a:r>
            <a:endParaRPr b="1" sz="3600">
              <a:latin typeface="Helvetica Neue"/>
              <a:ea typeface="Helvetica Neue"/>
              <a:cs typeface="Helvetica Neue"/>
              <a:sym typeface="Helvetica Neue"/>
            </a:endParaRPr>
          </a:p>
        </p:txBody>
      </p:sp>
      <p:sp>
        <p:nvSpPr>
          <p:cNvPr id="300" name="Google Shape;300;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301" name="Google Shape;301;p23"/>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IN" sz="3600">
                <a:solidFill>
                  <a:schemeClr val="dk1"/>
                </a:solidFill>
                <a:latin typeface="Helvetica Neue"/>
                <a:ea typeface="Helvetica Neue"/>
                <a:cs typeface="Helvetica Neue"/>
                <a:sym typeface="Helvetica Neue"/>
              </a:rPr>
              <a:t>3</a:t>
            </a:r>
            <a:endParaRPr/>
          </a:p>
        </p:txBody>
      </p:sp>
      <p:sp>
        <p:nvSpPr>
          <p:cNvPr id="302" name="Google Shape;302;p23"/>
          <p:cNvSpPr/>
          <p:nvPr/>
        </p:nvSpPr>
        <p:spPr>
          <a:xfrm>
            <a:off x="1169249" y="1760681"/>
            <a:ext cx="10055342" cy="4031873"/>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IN" sz="1600">
                <a:solidFill>
                  <a:schemeClr val="dk1"/>
                </a:solidFill>
                <a:latin typeface="Quattrocento Sans"/>
                <a:ea typeface="Quattrocento Sans"/>
                <a:cs typeface="Quattrocento Sans"/>
                <a:sym typeface="Quattrocento Sans"/>
              </a:rPr>
              <a:t>Apart from the comprehensive and third-party liability insurance plans detailed above, most motor insurance companies also offer add-on covers that can enhance the coverage of the base policy. These riders should be purchased from the same insurance provider by paying an additional amount. Some of these add-on plans are as described below:</a:t>
            </a:r>
            <a:endParaRPr/>
          </a:p>
          <a:p>
            <a:pPr indent="0" lvl="0" marL="0" marR="0" rtl="0" algn="just">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1. Zero depreciation cover </a:t>
            </a:r>
            <a:r>
              <a:rPr lang="en-IN" sz="1600">
                <a:solidFill>
                  <a:schemeClr val="dk1"/>
                </a:solidFill>
                <a:latin typeface="Quattrocento Sans"/>
                <a:ea typeface="Quattrocento Sans"/>
                <a:cs typeface="Quattrocento Sans"/>
                <a:sym typeface="Quattrocento Sans"/>
              </a:rPr>
              <a:t>- This is a popular motor insurance add-on plan that offers significant savings at the time of a claim. It is also referred to as nil depreciation cover or bumper to bumper policy. Consider that your vehicle is insured with a comprehensive motor insurance policy. At the time of a claim, you will still have to bear the expenses pertaining to depreciation of the vehicle parts and excesses. However, if your comprehensive motor insurance plan was reinforced with a nil depreciation cover, the insurer would bear the expenses for the depreciation of vehicle parts.</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2. Engine protect cover </a:t>
            </a:r>
            <a:r>
              <a:rPr lang="en-IN" sz="1600">
                <a:solidFill>
                  <a:schemeClr val="dk1"/>
                </a:solidFill>
                <a:latin typeface="Quattrocento Sans"/>
                <a:ea typeface="Quattrocento Sans"/>
                <a:cs typeface="Quattrocento Sans"/>
                <a:sym typeface="Quattrocento Sans"/>
              </a:rPr>
              <a:t>- A comprehensive motor insurance plan does not protect the vehicle from mechanical or electrical damages to the engine. Buying an engine protect cover offers your engine the much-needed protection, especially if you reside in an area prone to waterlogging.</a:t>
            </a:r>
            <a:endParaRPr/>
          </a:p>
          <a:p>
            <a:pPr indent="0" lvl="0" marL="0" marR="0" rtl="0" algn="just">
              <a:spcBef>
                <a:spcPts val="0"/>
              </a:spcBef>
              <a:spcAft>
                <a:spcPts val="0"/>
              </a:spcAft>
              <a:buNone/>
            </a:pPr>
            <a:r>
              <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24"/>
          <p:cNvSpPr txBox="1"/>
          <p:nvPr>
            <p:ph type="title"/>
          </p:nvPr>
        </p:nvSpPr>
        <p:spPr>
          <a:xfrm>
            <a:off x="1169248" y="956276"/>
            <a:ext cx="6424247"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Motor Insurance add-on plans</a:t>
            </a:r>
            <a:endParaRPr b="1" sz="3600">
              <a:latin typeface="Helvetica Neue"/>
              <a:ea typeface="Helvetica Neue"/>
              <a:cs typeface="Helvetica Neue"/>
              <a:sym typeface="Helvetica Neue"/>
            </a:endParaRPr>
          </a:p>
        </p:txBody>
      </p:sp>
      <p:sp>
        <p:nvSpPr>
          <p:cNvPr id="308" name="Google Shape;308;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309" name="Google Shape;309;p24"/>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IN" sz="3600">
                <a:solidFill>
                  <a:schemeClr val="dk1"/>
                </a:solidFill>
                <a:latin typeface="Helvetica Neue"/>
                <a:ea typeface="Helvetica Neue"/>
                <a:cs typeface="Helvetica Neue"/>
                <a:sym typeface="Helvetica Neue"/>
              </a:rPr>
              <a:t>3</a:t>
            </a:r>
            <a:endParaRPr/>
          </a:p>
        </p:txBody>
      </p:sp>
      <p:sp>
        <p:nvSpPr>
          <p:cNvPr id="310" name="Google Shape;310;p24"/>
          <p:cNvSpPr/>
          <p:nvPr/>
        </p:nvSpPr>
        <p:spPr>
          <a:xfrm>
            <a:off x="1169249" y="1760681"/>
            <a:ext cx="10055342" cy="42780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3. Return to Invoice (RTI) cover </a:t>
            </a:r>
            <a:r>
              <a:rPr lang="en-IN" sz="1600">
                <a:solidFill>
                  <a:schemeClr val="dk1"/>
                </a:solidFill>
                <a:latin typeface="Quattrocento Sans"/>
                <a:ea typeface="Quattrocento Sans"/>
                <a:cs typeface="Quattrocento Sans"/>
                <a:sym typeface="Quattrocento Sans"/>
              </a:rPr>
              <a:t>- This add-on plan protects your vehicle from total loss expenses. In the event of a total loss scenario such as a car theft, it provides you the actual invoice value of the vehicle, without accounting for its depreciation with age.</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4. Loss of personal belongings cover </a:t>
            </a:r>
            <a:r>
              <a:rPr lang="en-IN" sz="1600">
                <a:solidFill>
                  <a:schemeClr val="dk1"/>
                </a:solidFill>
                <a:latin typeface="Quattrocento Sans"/>
                <a:ea typeface="Quattrocento Sans"/>
                <a:cs typeface="Quattrocento Sans"/>
                <a:sym typeface="Quattrocento Sans"/>
              </a:rPr>
              <a:t>- Loss of expensive electronic equipment, laptops, etc. kept in the insured vehicle is offered coverage under this add-on insurance plan.</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5. No Claim Bonus (NCB) protect cover</a:t>
            </a:r>
            <a:r>
              <a:rPr lang="en-IN" sz="1600">
                <a:solidFill>
                  <a:schemeClr val="dk1"/>
                </a:solidFill>
                <a:latin typeface="Quattrocento Sans"/>
                <a:ea typeface="Quattrocento Sans"/>
                <a:cs typeface="Quattrocento Sans"/>
                <a:sym typeface="Quattrocento Sans"/>
              </a:rPr>
              <a:t> - No Claim Bonus is a significant bonus offered by insurers to drivers who refrain from raising motor insurance claims in a policy year. You can preserve this bonus even after raising a claim if your vehicle insurance has an NCB protect cover.</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6. Personal accident cover for the passengers</a:t>
            </a:r>
            <a:r>
              <a:rPr lang="en-IN" sz="1600">
                <a:solidFill>
                  <a:schemeClr val="dk1"/>
                </a:solidFill>
                <a:latin typeface="Quattrocento Sans"/>
                <a:ea typeface="Quattrocento Sans"/>
                <a:cs typeface="Quattrocento Sans"/>
                <a:sym typeface="Quattrocento Sans"/>
              </a:rPr>
              <a:t> - The comprehensive car insurance policy can be enhanced to offer protection for the passengers by opting for this rider.</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7. Key replacement cover </a:t>
            </a:r>
            <a:r>
              <a:rPr lang="en-IN" sz="1600">
                <a:solidFill>
                  <a:schemeClr val="dk1"/>
                </a:solidFill>
                <a:latin typeface="Quattrocento Sans"/>
                <a:ea typeface="Quattrocento Sans"/>
                <a:cs typeface="Quattrocento Sans"/>
                <a:sym typeface="Quattrocento Sans"/>
              </a:rPr>
              <a:t>- Under this cover, the insurance company reimburses the cost of replacement of the vehicle keys if these were lost or misplaced.</a:t>
            </a:r>
            <a:endParaRPr/>
          </a:p>
          <a:p>
            <a:pPr indent="0" lvl="0" marL="0" marR="0" rtl="0" algn="just">
              <a:spcBef>
                <a:spcPts val="0"/>
              </a:spcBef>
              <a:spcAft>
                <a:spcPts val="0"/>
              </a:spcAft>
              <a:buNone/>
            </a:pPr>
            <a:r>
              <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25"/>
          <p:cNvSpPr txBox="1"/>
          <p:nvPr>
            <p:ph type="title"/>
          </p:nvPr>
        </p:nvSpPr>
        <p:spPr>
          <a:xfrm>
            <a:off x="1169248" y="956276"/>
            <a:ext cx="6424247"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Motor Insurance add-on plans</a:t>
            </a:r>
            <a:endParaRPr b="1" sz="3600">
              <a:latin typeface="Helvetica Neue"/>
              <a:ea typeface="Helvetica Neue"/>
              <a:cs typeface="Helvetica Neue"/>
              <a:sym typeface="Helvetica Neue"/>
            </a:endParaRPr>
          </a:p>
        </p:txBody>
      </p:sp>
      <p:sp>
        <p:nvSpPr>
          <p:cNvPr id="316" name="Google Shape;316;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317" name="Google Shape;317;p25"/>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IN" sz="3600">
                <a:solidFill>
                  <a:schemeClr val="dk1"/>
                </a:solidFill>
                <a:latin typeface="Helvetica Neue"/>
                <a:ea typeface="Helvetica Neue"/>
                <a:cs typeface="Helvetica Neue"/>
                <a:sym typeface="Helvetica Neue"/>
              </a:rPr>
              <a:t>3</a:t>
            </a:r>
            <a:endParaRPr/>
          </a:p>
        </p:txBody>
      </p:sp>
      <p:sp>
        <p:nvSpPr>
          <p:cNvPr id="318" name="Google Shape;318;p25"/>
          <p:cNvSpPr/>
          <p:nvPr/>
        </p:nvSpPr>
        <p:spPr>
          <a:xfrm>
            <a:off x="1169249" y="1760681"/>
            <a:ext cx="5962423" cy="403187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8. Roadside assistance cover </a:t>
            </a:r>
            <a:r>
              <a:rPr lang="en-IN" sz="1600">
                <a:solidFill>
                  <a:schemeClr val="dk1"/>
                </a:solidFill>
                <a:latin typeface="Quattrocento Sans"/>
                <a:ea typeface="Quattrocento Sans"/>
                <a:cs typeface="Quattrocento Sans"/>
                <a:sym typeface="Quattrocento Sans"/>
              </a:rPr>
              <a:t>- This add-on cover offers 24/7 protection to the policyholder from incidents such as flat tyre, fuel depletion, requirement for expert scrutiny, etc.</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9. Consumables cover </a:t>
            </a:r>
            <a:r>
              <a:rPr lang="en-IN" sz="1600">
                <a:solidFill>
                  <a:schemeClr val="dk1"/>
                </a:solidFill>
                <a:latin typeface="Quattrocento Sans"/>
                <a:ea typeface="Quattrocento Sans"/>
                <a:cs typeface="Quattrocento Sans"/>
                <a:sym typeface="Quattrocento Sans"/>
              </a:rPr>
              <a:t>- Components that are used in a vehicle such as nuts and bolts, screen washers, engine oil, etc. are collectively referred to as consumables. The insurance company does not bear the cost of these components at the time of a claim. However, if your vehicle insurance was equipped with this rider, you will receive coverage for consumables.</a:t>
            </a:r>
            <a:endParaRPr/>
          </a:p>
          <a:p>
            <a:pPr indent="0" lvl="0" marL="0" marR="0" rtl="0" algn="l">
              <a:spcBef>
                <a:spcPts val="0"/>
              </a:spcBef>
              <a:spcAft>
                <a:spcPts val="0"/>
              </a:spcAft>
              <a:buNone/>
            </a:pPr>
            <a:r>
              <a:t/>
            </a:r>
            <a:endParaRPr b="1"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10. Daily allowance cover</a:t>
            </a:r>
            <a:r>
              <a:rPr lang="en-IN" sz="1600">
                <a:solidFill>
                  <a:schemeClr val="dk1"/>
                </a:solidFill>
                <a:latin typeface="Quattrocento Sans"/>
                <a:ea typeface="Quattrocento Sans"/>
                <a:cs typeface="Quattrocento Sans"/>
                <a:sym typeface="Quattrocento Sans"/>
              </a:rPr>
              <a:t> - This add-on cover offers reimbursement for the expenses involved in hiring an alternate vehicle when the insured automobile is undergoing repairs at a garage.</a:t>
            </a:r>
            <a:endParaRPr/>
          </a:p>
          <a:p>
            <a:pPr indent="0" lvl="0" marL="0" marR="0" rtl="0" algn="just">
              <a:spcBef>
                <a:spcPts val="0"/>
              </a:spcBef>
              <a:spcAft>
                <a:spcPts val="0"/>
              </a:spcAft>
              <a:buNone/>
            </a:pPr>
            <a:r>
              <a:t/>
            </a:r>
            <a:endParaRPr sz="1600">
              <a:solidFill>
                <a:schemeClr val="dk1"/>
              </a:solidFill>
              <a:latin typeface="Quattrocento Sans"/>
              <a:ea typeface="Quattrocento Sans"/>
              <a:cs typeface="Quattrocento Sans"/>
              <a:sym typeface="Quattrocento Sans"/>
            </a:endParaRPr>
          </a:p>
        </p:txBody>
      </p:sp>
      <p:pic>
        <p:nvPicPr>
          <p:cNvPr descr="HDFC ERGO car insurance policy review and features" id="319" name="Google Shape;319;p25"/>
          <p:cNvPicPr preferRelativeResize="0"/>
          <p:nvPr/>
        </p:nvPicPr>
        <p:blipFill rotWithShape="1">
          <a:blip r:embed="rId3">
            <a:alphaModFix/>
          </a:blip>
          <a:srcRect b="0" l="0" r="0" t="0"/>
          <a:stretch/>
        </p:blipFill>
        <p:spPr>
          <a:xfrm>
            <a:off x="7131672" y="1760681"/>
            <a:ext cx="4222128" cy="4649087"/>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26"/>
          <p:cNvSpPr txBox="1"/>
          <p:nvPr>
            <p:ph type="title"/>
          </p:nvPr>
        </p:nvSpPr>
        <p:spPr>
          <a:xfrm>
            <a:off x="1169249" y="956276"/>
            <a:ext cx="1746230"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Claims</a:t>
            </a:r>
            <a:endParaRPr b="1" sz="3600">
              <a:latin typeface="Helvetica Neue"/>
              <a:ea typeface="Helvetica Neue"/>
              <a:cs typeface="Helvetica Neue"/>
              <a:sym typeface="Helvetica Neue"/>
            </a:endParaRPr>
          </a:p>
        </p:txBody>
      </p:sp>
      <p:sp>
        <p:nvSpPr>
          <p:cNvPr id="325" name="Google Shape;325;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326" name="Google Shape;326;p26"/>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IN" sz="3600">
                <a:solidFill>
                  <a:schemeClr val="dk1"/>
                </a:solidFill>
                <a:latin typeface="Helvetica Neue"/>
                <a:ea typeface="Helvetica Neue"/>
                <a:cs typeface="Helvetica Neue"/>
                <a:sym typeface="Helvetica Neue"/>
              </a:rPr>
              <a:t>4</a:t>
            </a:r>
            <a:endParaRPr/>
          </a:p>
        </p:txBody>
      </p:sp>
      <p:pic>
        <p:nvPicPr>
          <p:cNvPr descr="A BPMN model illustrating the car insurance claim process." id="327" name="Google Shape;327;p26"/>
          <p:cNvPicPr preferRelativeResize="0"/>
          <p:nvPr/>
        </p:nvPicPr>
        <p:blipFill rotWithShape="1">
          <a:blip r:embed="rId3">
            <a:alphaModFix/>
          </a:blip>
          <a:srcRect b="0" l="0" r="0" t="0"/>
          <a:stretch/>
        </p:blipFill>
        <p:spPr>
          <a:xfrm>
            <a:off x="1220028" y="3352057"/>
            <a:ext cx="8096250" cy="2476501"/>
          </a:xfrm>
          <a:prstGeom prst="rect">
            <a:avLst/>
          </a:prstGeom>
          <a:noFill/>
          <a:ln>
            <a:noFill/>
          </a:ln>
        </p:spPr>
      </p:pic>
      <p:sp>
        <p:nvSpPr>
          <p:cNvPr id="328" name="Google Shape;328;p26"/>
          <p:cNvSpPr/>
          <p:nvPr/>
        </p:nvSpPr>
        <p:spPr>
          <a:xfrm>
            <a:off x="1220028" y="5935174"/>
            <a:ext cx="8096250" cy="369332"/>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u="sng">
                <a:solidFill>
                  <a:schemeClr val="dk1"/>
                </a:solidFill>
                <a:latin typeface="Calibri"/>
                <a:ea typeface="Calibri"/>
                <a:cs typeface="Calibri"/>
                <a:sym typeface="Calibri"/>
                <a:hlinkClick r:id="rId4">
                  <a:extLst>
                    <a:ext uri="{A12FA001-AC4F-418D-AE19-62706E023703}">
                      <ahyp:hlinkClr val="tx"/>
                    </a:ext>
                  </a:extLst>
                </a:hlinkClick>
              </a:rPr>
              <a:t>https://www.bankbazaar.com/insurance/motor-insurance-claim.html</a:t>
            </a:r>
            <a:endParaRPr sz="1800">
              <a:solidFill>
                <a:schemeClr val="dk1"/>
              </a:solidFill>
              <a:latin typeface="Calibri"/>
              <a:ea typeface="Calibri"/>
              <a:cs typeface="Calibri"/>
              <a:sym typeface="Calibri"/>
            </a:endParaRPr>
          </a:p>
        </p:txBody>
      </p:sp>
      <p:sp>
        <p:nvSpPr>
          <p:cNvPr id="329" name="Google Shape;329;p26"/>
          <p:cNvSpPr/>
          <p:nvPr/>
        </p:nvSpPr>
        <p:spPr>
          <a:xfrm>
            <a:off x="1169248" y="1720841"/>
            <a:ext cx="9975830" cy="163121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Motor Insurance Claim is the process under which a insurance policyholders requests the insurer to compensate for the expenses/damage incurred by him/her due to an unfortunate event involving his/her vehicle. The amount and extent of the claim amount depend on the Insured Declared Value (IDV) of your vehicle and the type of insurance policy bought by you - third party, own damage or comprehensive.</a:t>
            </a:r>
            <a:endParaRPr/>
          </a:p>
          <a:p>
            <a:pPr indent="0" lvl="0" marL="0" marR="0" rtl="0" algn="l">
              <a:spcBef>
                <a:spcPts val="0"/>
              </a:spcBef>
              <a:spcAft>
                <a:spcPts val="0"/>
              </a:spcAft>
              <a:buNone/>
            </a:pPr>
            <a:r>
              <a:t/>
            </a:r>
            <a:endParaRPr sz="1800">
              <a:solidFill>
                <a:schemeClr val="dk1"/>
              </a:solidFill>
              <a:latin typeface="Poppins"/>
              <a:ea typeface="Poppins"/>
              <a:cs typeface="Poppins"/>
              <a:sym typeface="Poppins"/>
            </a:endParaRPr>
          </a:p>
          <a:p>
            <a:pPr indent="0" lvl="0" marL="0" marR="0" rtl="0" algn="l">
              <a:spcBef>
                <a:spcPts val="0"/>
              </a:spcBef>
              <a:spcAft>
                <a:spcPts val="0"/>
              </a:spcAft>
              <a:buNone/>
            </a:pPr>
            <a:r>
              <a:rPr b="1" lang="en-IN" sz="1800">
                <a:solidFill>
                  <a:schemeClr val="dk1"/>
                </a:solidFill>
                <a:latin typeface="Poppins"/>
                <a:ea typeface="Poppins"/>
                <a:cs typeface="Poppins"/>
                <a:sym typeface="Poppins"/>
              </a:rPr>
              <a:t>Motor Insurance Claim Process (Flow chart)</a:t>
            </a:r>
            <a:endParaRPr b="1" sz="1800">
              <a:solidFill>
                <a:schemeClr val="dk1"/>
              </a:solidFill>
              <a:latin typeface="Calibri"/>
              <a:ea typeface="Calibri"/>
              <a:cs typeface="Calibri"/>
              <a:sym typeface="Calibri"/>
            </a:endParaRPr>
          </a:p>
        </p:txBody>
      </p:sp>
      <p:pic>
        <p:nvPicPr>
          <p:cNvPr descr="Paperclip" id="330" name="Google Shape;330;p26"/>
          <p:cNvPicPr preferRelativeResize="0"/>
          <p:nvPr/>
        </p:nvPicPr>
        <p:blipFill rotWithShape="1">
          <a:blip r:embed="rId5">
            <a:alphaModFix/>
          </a:blip>
          <a:srcRect b="0" l="0" r="0" t="0"/>
          <a:stretch/>
        </p:blipFill>
        <p:spPr>
          <a:xfrm>
            <a:off x="677679" y="5935174"/>
            <a:ext cx="491569" cy="491569"/>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27"/>
          <p:cNvSpPr txBox="1"/>
          <p:nvPr>
            <p:ph type="title"/>
          </p:nvPr>
        </p:nvSpPr>
        <p:spPr>
          <a:xfrm>
            <a:off x="1169249" y="956276"/>
            <a:ext cx="1746230"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Claims</a:t>
            </a:r>
            <a:endParaRPr b="1" sz="3600">
              <a:latin typeface="Helvetica Neue"/>
              <a:ea typeface="Helvetica Neue"/>
              <a:cs typeface="Helvetica Neue"/>
              <a:sym typeface="Helvetica Neue"/>
            </a:endParaRPr>
          </a:p>
        </p:txBody>
      </p:sp>
      <p:sp>
        <p:nvSpPr>
          <p:cNvPr id="336" name="Google Shape;336;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337" name="Google Shape;337;p27"/>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IN" sz="3600">
                <a:solidFill>
                  <a:schemeClr val="dk1"/>
                </a:solidFill>
                <a:latin typeface="Helvetica Neue"/>
                <a:ea typeface="Helvetica Neue"/>
                <a:cs typeface="Helvetica Neue"/>
                <a:sym typeface="Helvetica Neue"/>
              </a:rPr>
              <a:t>4</a:t>
            </a:r>
            <a:endParaRPr/>
          </a:p>
        </p:txBody>
      </p:sp>
      <p:pic>
        <p:nvPicPr>
          <p:cNvPr descr="car-accident - Law Technology Today" id="338" name="Google Shape;338;p27"/>
          <p:cNvPicPr preferRelativeResize="0"/>
          <p:nvPr/>
        </p:nvPicPr>
        <p:blipFill rotWithShape="1">
          <a:blip r:embed="rId3">
            <a:alphaModFix/>
          </a:blip>
          <a:srcRect b="0" l="0" r="0" t="0"/>
          <a:stretch/>
        </p:blipFill>
        <p:spPr>
          <a:xfrm>
            <a:off x="1169248" y="1772014"/>
            <a:ext cx="7374697" cy="4949461"/>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
        <p:nvSpPr>
          <p:cNvPr id="343" name="Google Shape;343;p28"/>
          <p:cNvSpPr txBox="1"/>
          <p:nvPr>
            <p:ph type="title"/>
          </p:nvPr>
        </p:nvSpPr>
        <p:spPr>
          <a:xfrm>
            <a:off x="1169249" y="956276"/>
            <a:ext cx="1746230"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Claims</a:t>
            </a:r>
            <a:endParaRPr b="1" sz="3600">
              <a:latin typeface="Helvetica Neue"/>
              <a:ea typeface="Helvetica Neue"/>
              <a:cs typeface="Helvetica Neue"/>
              <a:sym typeface="Helvetica Neue"/>
            </a:endParaRPr>
          </a:p>
        </p:txBody>
      </p:sp>
      <p:sp>
        <p:nvSpPr>
          <p:cNvPr id="344" name="Google Shape;344;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345" name="Google Shape;345;p28"/>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IN" sz="3600">
                <a:solidFill>
                  <a:schemeClr val="dk1"/>
                </a:solidFill>
                <a:latin typeface="Helvetica Neue"/>
                <a:ea typeface="Helvetica Neue"/>
                <a:cs typeface="Helvetica Neue"/>
                <a:sym typeface="Helvetica Neue"/>
              </a:rPr>
              <a:t>4</a:t>
            </a:r>
            <a:endParaRPr/>
          </a:p>
        </p:txBody>
      </p:sp>
      <p:sp>
        <p:nvSpPr>
          <p:cNvPr id="346" name="Google Shape;346;p28"/>
          <p:cNvSpPr/>
          <p:nvPr/>
        </p:nvSpPr>
        <p:spPr>
          <a:xfrm>
            <a:off x="1169249" y="1720841"/>
            <a:ext cx="9975830" cy="455509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Types of Car Claim Settlement</a:t>
            </a:r>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A car insurance claim can be settled in either of the two ways:</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1) Cashless Claim</a:t>
            </a:r>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If you get your car repaired at a garage authorised by the insurer then you enter a cashless claim settlement process. As the name suggests, under this type of claim the entire process is cashless which means that the policyholder is not required to pay any cash/money to the insurer authorised garage for the repair of his/her car. The insurer makes the payment to the garage directly subject to the claim amount. The policyholder is only liable to pay for the compulsory deductible and voluntary deductible if opted for at the time of policy purchase.</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2) Reimbursement Claim</a:t>
            </a:r>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When you get your car repaired at a garage/workshop outside the authorised network of the insurer, you enter a reimbursement claim settlement process. Under this process, the policyholder makes the payment for the repair cost at the garage of his/her choice and gets the repair cost reimbursed from the insurer later subject to the claim amount. The insurer reimburses the entire claim amount to the policyholder after factoring in the applicable deductibles - compulsory and voluntary (if opted for).</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29"/>
          <p:cNvSpPr txBox="1"/>
          <p:nvPr>
            <p:ph type="title"/>
          </p:nvPr>
        </p:nvSpPr>
        <p:spPr>
          <a:xfrm>
            <a:off x="1169249" y="956276"/>
            <a:ext cx="1746230"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Claims</a:t>
            </a:r>
            <a:endParaRPr b="1" sz="3600">
              <a:latin typeface="Helvetica Neue"/>
              <a:ea typeface="Helvetica Neue"/>
              <a:cs typeface="Helvetica Neue"/>
              <a:sym typeface="Helvetica Neue"/>
            </a:endParaRPr>
          </a:p>
        </p:txBody>
      </p:sp>
      <p:sp>
        <p:nvSpPr>
          <p:cNvPr id="352" name="Google Shape;352;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353" name="Google Shape;353;p29"/>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IN" sz="3600">
                <a:solidFill>
                  <a:schemeClr val="dk1"/>
                </a:solidFill>
                <a:latin typeface="Helvetica Neue"/>
                <a:ea typeface="Helvetica Neue"/>
                <a:cs typeface="Helvetica Neue"/>
                <a:sym typeface="Helvetica Neue"/>
              </a:rPr>
              <a:t>4</a:t>
            </a:r>
            <a:endParaRPr/>
          </a:p>
        </p:txBody>
      </p:sp>
      <p:sp>
        <p:nvSpPr>
          <p:cNvPr id="354" name="Google Shape;354;p29"/>
          <p:cNvSpPr/>
          <p:nvPr/>
        </p:nvSpPr>
        <p:spPr>
          <a:xfrm>
            <a:off x="1169249" y="1720841"/>
            <a:ext cx="9975830" cy="39215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Claim Settlement Procedure</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285750" lvl="0" marL="297815" marR="0" rtl="0" algn="l">
              <a:lnSpc>
                <a:spcPct val="150000"/>
              </a:lnSpc>
              <a:spcBef>
                <a:spcPts val="105"/>
              </a:spcBef>
              <a:spcAft>
                <a:spcPts val="0"/>
              </a:spcAft>
              <a:buClr>
                <a:schemeClr val="dk1"/>
              </a:buClr>
              <a:buSzPts val="1520"/>
              <a:buFont typeface="Arial"/>
              <a:buChar char="•"/>
            </a:pPr>
            <a:r>
              <a:rPr lang="en-IN" sz="1600">
                <a:solidFill>
                  <a:schemeClr val="dk1"/>
                </a:solidFill>
                <a:latin typeface="Quattrocento Sans"/>
                <a:ea typeface="Quattrocento Sans"/>
                <a:cs typeface="Quattrocento Sans"/>
                <a:sym typeface="Quattrocento Sans"/>
              </a:rPr>
              <a:t>Intimation by Insured for accidental loss to subject matter of Insurance</a:t>
            </a:r>
            <a:endParaRPr/>
          </a:p>
          <a:p>
            <a:pPr indent="-285750" lvl="0" marL="297815" marR="0" rtl="0" algn="l">
              <a:lnSpc>
                <a:spcPct val="150000"/>
              </a:lnSpc>
              <a:spcBef>
                <a:spcPts val="0"/>
              </a:spcBef>
              <a:spcAft>
                <a:spcPts val="0"/>
              </a:spcAft>
              <a:buClr>
                <a:schemeClr val="dk1"/>
              </a:buClr>
              <a:buSzPts val="1520"/>
              <a:buFont typeface="Arial"/>
              <a:buChar char="•"/>
            </a:pPr>
            <a:r>
              <a:rPr lang="en-IN" sz="1600">
                <a:solidFill>
                  <a:schemeClr val="dk1"/>
                </a:solidFill>
                <a:latin typeface="Quattrocento Sans"/>
                <a:ea typeface="Quattrocento Sans"/>
                <a:cs typeface="Quattrocento Sans"/>
                <a:sym typeface="Quattrocento Sans"/>
              </a:rPr>
              <a:t>Registration of Claim by Insurer</a:t>
            </a:r>
            <a:endParaRPr sz="1600">
              <a:solidFill>
                <a:schemeClr val="dk1"/>
              </a:solidFill>
              <a:latin typeface="Quattrocento Sans"/>
              <a:ea typeface="Quattrocento Sans"/>
              <a:cs typeface="Quattrocento Sans"/>
              <a:sym typeface="Quattrocento Sans"/>
            </a:endParaRPr>
          </a:p>
          <a:p>
            <a:pPr indent="-285750" lvl="0" marL="297815" marR="0" rtl="0" algn="l">
              <a:lnSpc>
                <a:spcPct val="150000"/>
              </a:lnSpc>
              <a:spcBef>
                <a:spcPts val="0"/>
              </a:spcBef>
              <a:spcAft>
                <a:spcPts val="0"/>
              </a:spcAft>
              <a:buClr>
                <a:schemeClr val="dk1"/>
              </a:buClr>
              <a:buSzPts val="1520"/>
              <a:buFont typeface="Arial"/>
              <a:buChar char="•"/>
            </a:pPr>
            <a:r>
              <a:rPr lang="en-IN" sz="1600">
                <a:solidFill>
                  <a:schemeClr val="dk1"/>
                </a:solidFill>
                <a:latin typeface="Quattrocento Sans"/>
                <a:ea typeface="Quattrocento Sans"/>
                <a:cs typeface="Quattrocento Sans"/>
                <a:sym typeface="Quattrocento Sans"/>
              </a:rPr>
              <a:t>Deputation of Surveyor / Investigator for assessment of liability of Insurer</a:t>
            </a:r>
            <a:endParaRPr sz="1600">
              <a:solidFill>
                <a:schemeClr val="dk1"/>
              </a:solidFill>
              <a:latin typeface="Quattrocento Sans"/>
              <a:ea typeface="Quattrocento Sans"/>
              <a:cs typeface="Quattrocento Sans"/>
              <a:sym typeface="Quattrocento Sans"/>
            </a:endParaRPr>
          </a:p>
          <a:p>
            <a:pPr indent="-285750" lvl="0" marL="297815" marR="0" rtl="0" algn="l">
              <a:lnSpc>
                <a:spcPct val="150000"/>
              </a:lnSpc>
              <a:spcBef>
                <a:spcPts val="0"/>
              </a:spcBef>
              <a:spcAft>
                <a:spcPts val="0"/>
              </a:spcAft>
              <a:buClr>
                <a:schemeClr val="dk1"/>
              </a:buClr>
              <a:buSzPts val="1520"/>
              <a:buFont typeface="Arial"/>
              <a:buChar char="•"/>
            </a:pPr>
            <a:r>
              <a:rPr lang="en-IN" sz="1600">
                <a:solidFill>
                  <a:schemeClr val="dk1"/>
                </a:solidFill>
                <a:latin typeface="Quattrocento Sans"/>
                <a:ea typeface="Quattrocento Sans"/>
                <a:cs typeface="Quattrocento Sans"/>
                <a:sym typeface="Quattrocento Sans"/>
              </a:rPr>
              <a:t>Assessment and submission of Survey report by Surveyor</a:t>
            </a:r>
            <a:endParaRPr sz="1600">
              <a:solidFill>
                <a:schemeClr val="dk1"/>
              </a:solidFill>
              <a:latin typeface="Quattrocento Sans"/>
              <a:ea typeface="Quattrocento Sans"/>
              <a:cs typeface="Quattrocento Sans"/>
              <a:sym typeface="Quattrocento Sans"/>
            </a:endParaRPr>
          </a:p>
          <a:p>
            <a:pPr indent="-285750" lvl="0" marL="297815" marR="0" rtl="0" algn="l">
              <a:lnSpc>
                <a:spcPct val="150000"/>
              </a:lnSpc>
              <a:spcBef>
                <a:spcPts val="0"/>
              </a:spcBef>
              <a:spcAft>
                <a:spcPts val="0"/>
              </a:spcAft>
              <a:buClr>
                <a:schemeClr val="dk1"/>
              </a:buClr>
              <a:buSzPts val="1520"/>
              <a:buFont typeface="Arial"/>
              <a:buChar char="•"/>
            </a:pPr>
            <a:r>
              <a:rPr lang="en-IN" sz="1600">
                <a:solidFill>
                  <a:schemeClr val="dk1"/>
                </a:solidFill>
                <a:latin typeface="Quattrocento Sans"/>
                <a:ea typeface="Quattrocento Sans"/>
                <a:cs typeface="Quattrocento Sans"/>
                <a:sym typeface="Quattrocento Sans"/>
              </a:rPr>
              <a:t>Scrutiny of Claim file</a:t>
            </a:r>
            <a:endParaRPr sz="1600">
              <a:solidFill>
                <a:schemeClr val="dk1"/>
              </a:solidFill>
              <a:latin typeface="Quattrocento Sans"/>
              <a:ea typeface="Quattrocento Sans"/>
              <a:cs typeface="Quattrocento Sans"/>
              <a:sym typeface="Quattrocento Sans"/>
            </a:endParaRPr>
          </a:p>
          <a:p>
            <a:pPr indent="-285750" lvl="0" marL="297815" marR="0" rtl="0" algn="l">
              <a:lnSpc>
                <a:spcPct val="150000"/>
              </a:lnSpc>
              <a:spcBef>
                <a:spcPts val="0"/>
              </a:spcBef>
              <a:spcAft>
                <a:spcPts val="0"/>
              </a:spcAft>
              <a:buClr>
                <a:schemeClr val="dk1"/>
              </a:buClr>
              <a:buSzPts val="1520"/>
              <a:buFont typeface="Arial"/>
              <a:buChar char="•"/>
            </a:pPr>
            <a:r>
              <a:rPr lang="en-IN" sz="1600">
                <a:solidFill>
                  <a:schemeClr val="dk1"/>
                </a:solidFill>
                <a:latin typeface="Quattrocento Sans"/>
                <a:ea typeface="Quattrocento Sans"/>
                <a:cs typeface="Quattrocento Sans"/>
                <a:sym typeface="Quattrocento Sans"/>
              </a:rPr>
              <a:t>Letter to Insured regarding assessment of loss and to submit required information / papers.</a:t>
            </a:r>
            <a:endParaRPr sz="1600">
              <a:solidFill>
                <a:schemeClr val="dk1"/>
              </a:solidFill>
              <a:latin typeface="Quattrocento Sans"/>
              <a:ea typeface="Quattrocento Sans"/>
              <a:cs typeface="Quattrocento Sans"/>
              <a:sym typeface="Quattrocento Sans"/>
            </a:endParaRPr>
          </a:p>
          <a:p>
            <a:pPr indent="-285750" lvl="0" marL="297815" marR="0" rtl="0" algn="l">
              <a:lnSpc>
                <a:spcPct val="150000"/>
              </a:lnSpc>
              <a:spcBef>
                <a:spcPts val="0"/>
              </a:spcBef>
              <a:spcAft>
                <a:spcPts val="0"/>
              </a:spcAft>
              <a:buClr>
                <a:schemeClr val="dk1"/>
              </a:buClr>
              <a:buSzPts val="1520"/>
              <a:buFont typeface="Arial"/>
              <a:buChar char="•"/>
            </a:pPr>
            <a:r>
              <a:rPr lang="en-IN" sz="1600">
                <a:solidFill>
                  <a:schemeClr val="dk1"/>
                </a:solidFill>
                <a:latin typeface="Quattrocento Sans"/>
                <a:ea typeface="Quattrocento Sans"/>
                <a:cs typeface="Quattrocento Sans"/>
                <a:sym typeface="Quattrocento Sans"/>
              </a:rPr>
              <a:t>Approval of  Claim by  the  Competent  Authority, after receiving the complete information/ papers</a:t>
            </a:r>
            <a:endParaRPr sz="1600">
              <a:solidFill>
                <a:schemeClr val="dk1"/>
              </a:solidFill>
              <a:latin typeface="Quattrocento Sans"/>
              <a:ea typeface="Quattrocento Sans"/>
              <a:cs typeface="Quattrocento Sans"/>
              <a:sym typeface="Quattrocento Sans"/>
            </a:endParaRPr>
          </a:p>
          <a:p>
            <a:pPr indent="-285750" lvl="0" marL="297815" marR="0" rtl="0" algn="l">
              <a:lnSpc>
                <a:spcPct val="150000"/>
              </a:lnSpc>
              <a:spcBef>
                <a:spcPts val="0"/>
              </a:spcBef>
              <a:spcAft>
                <a:spcPts val="0"/>
              </a:spcAft>
              <a:buClr>
                <a:schemeClr val="dk1"/>
              </a:buClr>
              <a:buSzPts val="1520"/>
              <a:buFont typeface="Arial"/>
              <a:buChar char="•"/>
            </a:pPr>
            <a:r>
              <a:rPr lang="en-IN" sz="1600">
                <a:solidFill>
                  <a:schemeClr val="dk1"/>
                </a:solidFill>
                <a:latin typeface="Quattrocento Sans"/>
                <a:ea typeface="Quattrocento Sans"/>
                <a:cs typeface="Quattrocento Sans"/>
                <a:sym typeface="Quattrocento Sans"/>
              </a:rPr>
              <a:t>Settlement of Claim</a:t>
            </a:r>
            <a:endParaRPr sz="1600">
              <a:solidFill>
                <a:schemeClr val="dk1"/>
              </a:solidFill>
              <a:latin typeface="Quattrocento Sans"/>
              <a:ea typeface="Quattrocento Sans"/>
              <a:cs typeface="Quattrocento Sans"/>
              <a:sym typeface="Quattrocento Sans"/>
            </a:endParaRPr>
          </a:p>
          <a:p>
            <a:pPr indent="-184150" lvl="0" marL="285750" marR="0" rtl="0" algn="l">
              <a:lnSpc>
                <a:spcPct val="150000"/>
              </a:lnSpc>
              <a:spcBef>
                <a:spcPts val="0"/>
              </a:spcBef>
              <a:spcAft>
                <a:spcPts val="0"/>
              </a:spcAft>
              <a:buClr>
                <a:schemeClr val="dk1"/>
              </a:buClr>
              <a:buSzPts val="1600"/>
              <a:buFont typeface="Arial"/>
              <a:buNone/>
            </a:pPr>
            <a:r>
              <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3"/>
          <p:cNvSpPr txBox="1"/>
          <p:nvPr>
            <p:ph type="title"/>
          </p:nvPr>
        </p:nvSpPr>
        <p:spPr>
          <a:xfrm>
            <a:off x="1169248" y="956276"/>
            <a:ext cx="614595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What is Motor Insurance?</a:t>
            </a:r>
            <a:endParaRPr b="1" sz="3600">
              <a:latin typeface="Helvetica Neue"/>
              <a:ea typeface="Helvetica Neue"/>
              <a:cs typeface="Helvetica Neue"/>
              <a:sym typeface="Helvetica Neue"/>
            </a:endParaRPr>
          </a:p>
        </p:txBody>
      </p:sp>
      <p:sp>
        <p:nvSpPr>
          <p:cNvPr id="127" name="Google Shape;127;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128" name="Google Shape;128;p3"/>
          <p:cNvSpPr txBox="1"/>
          <p:nvPr/>
        </p:nvSpPr>
        <p:spPr>
          <a:xfrm>
            <a:off x="1169248" y="1962149"/>
            <a:ext cx="4278019" cy="2800767"/>
          </a:xfrm>
          <a:prstGeom prst="rect">
            <a:avLst/>
          </a:prstGeom>
          <a:solidFill>
            <a:schemeClr val="lt2"/>
          </a:solid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Motor Insurance is a type of insurance policy which </a:t>
            </a:r>
            <a:r>
              <a:rPr b="1" lang="en-IN" sz="1600">
                <a:solidFill>
                  <a:schemeClr val="dk1"/>
                </a:solidFill>
                <a:latin typeface="Quattrocento Sans"/>
                <a:ea typeface="Quattrocento Sans"/>
                <a:cs typeface="Quattrocento Sans"/>
                <a:sym typeface="Quattrocento Sans"/>
              </a:rPr>
              <a:t>covers your vehicles from potential risks financially. </a:t>
            </a:r>
            <a:endParaRPr b="1" sz="1600">
              <a:solidFill>
                <a:schemeClr val="dk1"/>
              </a:solidFill>
              <a:latin typeface="Quattrocento Sans"/>
              <a:ea typeface="Quattrocento Sans"/>
              <a:cs typeface="Quattrocento Sans"/>
              <a:sym typeface="Quattrocento Sans"/>
            </a:endParaRPr>
          </a:p>
          <a:p>
            <a:pPr indent="-285750" lvl="0" marL="285750" marR="0" rtl="0" algn="l">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Policyholder's car or two wheeler is provided financial security against damages arising out of accidents and other threats. </a:t>
            </a:r>
            <a:endParaRPr/>
          </a:p>
          <a:p>
            <a:pPr indent="-285750" lvl="0" marL="285750" marR="0" rtl="0" algn="l">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In addition to the own vehicle damage, motor vehicle insurance also provides the mandatory coverage for third-party liabilities.</a:t>
            </a:r>
            <a:endParaRPr sz="1600">
              <a:solidFill>
                <a:srgbClr val="262626"/>
              </a:solidFill>
              <a:latin typeface="Quattrocento Sans"/>
              <a:ea typeface="Quattrocento Sans"/>
              <a:cs typeface="Quattrocento Sans"/>
              <a:sym typeface="Quattrocento Sans"/>
            </a:endParaRPr>
          </a:p>
        </p:txBody>
      </p:sp>
      <p:sp>
        <p:nvSpPr>
          <p:cNvPr id="129" name="Google Shape;129;p3"/>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1.1</a:t>
            </a:r>
            <a:endParaRPr/>
          </a:p>
        </p:txBody>
      </p:sp>
      <p:pic>
        <p:nvPicPr>
          <p:cNvPr descr="Closed book" id="130" name="Google Shape;130;p3"/>
          <p:cNvPicPr preferRelativeResize="0"/>
          <p:nvPr/>
        </p:nvPicPr>
        <p:blipFill rotWithShape="1">
          <a:blip r:embed="rId3">
            <a:alphaModFix/>
          </a:blip>
          <a:srcRect b="0" l="0" r="0" t="0"/>
          <a:stretch/>
        </p:blipFill>
        <p:spPr>
          <a:xfrm>
            <a:off x="336491" y="1962149"/>
            <a:ext cx="664995" cy="664995"/>
          </a:xfrm>
          <a:prstGeom prst="rect">
            <a:avLst/>
          </a:prstGeom>
          <a:noFill/>
          <a:ln>
            <a:noFill/>
          </a:ln>
        </p:spPr>
      </p:pic>
      <p:pic>
        <p:nvPicPr>
          <p:cNvPr descr="Car insurance business character and icons Vector Image" id="131" name="Google Shape;131;p3"/>
          <p:cNvPicPr preferRelativeResize="0"/>
          <p:nvPr/>
        </p:nvPicPr>
        <p:blipFill rotWithShape="1">
          <a:blip r:embed="rId4">
            <a:alphaModFix/>
          </a:blip>
          <a:srcRect b="0" l="0" r="0" t="0"/>
          <a:stretch/>
        </p:blipFill>
        <p:spPr>
          <a:xfrm>
            <a:off x="5919829" y="1962149"/>
            <a:ext cx="4867440" cy="4773015"/>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30"/>
          <p:cNvSpPr txBox="1"/>
          <p:nvPr>
            <p:ph type="title"/>
          </p:nvPr>
        </p:nvSpPr>
        <p:spPr>
          <a:xfrm>
            <a:off x="1169249" y="956276"/>
            <a:ext cx="1746230"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Claims</a:t>
            </a:r>
            <a:endParaRPr b="1" sz="3600">
              <a:latin typeface="Helvetica Neue"/>
              <a:ea typeface="Helvetica Neue"/>
              <a:cs typeface="Helvetica Neue"/>
              <a:sym typeface="Helvetica Neue"/>
            </a:endParaRPr>
          </a:p>
        </p:txBody>
      </p:sp>
      <p:sp>
        <p:nvSpPr>
          <p:cNvPr id="360" name="Google Shape;360;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361" name="Google Shape;361;p30"/>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IN" sz="3600">
                <a:solidFill>
                  <a:schemeClr val="dk1"/>
                </a:solidFill>
                <a:latin typeface="Helvetica Neue"/>
                <a:ea typeface="Helvetica Neue"/>
                <a:cs typeface="Helvetica Neue"/>
                <a:sym typeface="Helvetica Neue"/>
              </a:rPr>
              <a:t>4</a:t>
            </a:r>
            <a:endParaRPr/>
          </a:p>
        </p:txBody>
      </p:sp>
      <p:sp>
        <p:nvSpPr>
          <p:cNvPr id="362" name="Google Shape;362;p30"/>
          <p:cNvSpPr/>
          <p:nvPr/>
        </p:nvSpPr>
        <p:spPr>
          <a:xfrm>
            <a:off x="1169249" y="1720841"/>
            <a:ext cx="9975830" cy="440120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en-IN" sz="1600">
                <a:solidFill>
                  <a:schemeClr val="dk1"/>
                </a:solidFill>
                <a:latin typeface="Quattrocento Sans"/>
                <a:ea typeface="Quattrocento Sans"/>
                <a:cs typeface="Quattrocento Sans"/>
                <a:sym typeface="Quattrocento Sans"/>
              </a:rPr>
              <a:t>Documents Required</a:t>
            </a:r>
            <a:endParaRPr/>
          </a:p>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In case of an Accident</a:t>
            </a:r>
            <a:endParaRPr/>
          </a:p>
          <a:p>
            <a:pPr indent="-285750" lvl="0" marL="285750" marR="0" rtl="0" algn="l">
              <a:lnSpc>
                <a:spcPct val="15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 Duly filled and signed claim form</a:t>
            </a:r>
            <a:endParaRPr/>
          </a:p>
          <a:p>
            <a:pPr indent="-285750" lvl="0" marL="285750" marR="0" rtl="0" algn="l">
              <a:lnSpc>
                <a:spcPct val="15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 Tax receipt</a:t>
            </a:r>
            <a:endParaRPr/>
          </a:p>
          <a:p>
            <a:pPr indent="-285750" lvl="0" marL="285750" marR="0" rtl="0" algn="l">
              <a:lnSpc>
                <a:spcPct val="15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 Copy of the insurance policy</a:t>
            </a:r>
            <a:endParaRPr/>
          </a:p>
          <a:p>
            <a:pPr indent="-285750" lvl="0" marL="285750" marR="0" rtl="0" algn="l">
              <a:lnSpc>
                <a:spcPct val="15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 Copy the vehicle’s registration certificate (RC)</a:t>
            </a:r>
            <a:endParaRPr/>
          </a:p>
          <a:p>
            <a:pPr indent="-285750" lvl="0" marL="285750" marR="0" rtl="0" algn="l">
              <a:lnSpc>
                <a:spcPct val="15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 License copy of the driver driving the vehicle at the time of the accident</a:t>
            </a:r>
            <a:endParaRPr/>
          </a:p>
          <a:p>
            <a:pPr indent="-285750" lvl="0" marL="285750" marR="0" rtl="0" algn="l">
              <a:lnSpc>
                <a:spcPct val="15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 Copy of the FIR/Police Panchanama registered</a:t>
            </a:r>
            <a:endParaRPr/>
          </a:p>
          <a:p>
            <a:pPr indent="-285750" lvl="0" marL="285750" marR="0" rtl="0" algn="l">
              <a:lnSpc>
                <a:spcPct val="15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 An estimate of the vehicle repair cost</a:t>
            </a:r>
            <a:endParaRPr/>
          </a:p>
          <a:p>
            <a:pPr indent="-285750" lvl="0" marL="285750" marR="0" rtl="0" algn="l">
              <a:lnSpc>
                <a:spcPct val="15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 Repair bills and payment receipts (original)</a:t>
            </a:r>
            <a:endParaRPr/>
          </a:p>
          <a:p>
            <a:pPr indent="-285750" lvl="0" marL="285750" marR="0" rtl="0" algn="l">
              <a:lnSpc>
                <a:spcPct val="15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 Vehicle inspection address details</a:t>
            </a:r>
            <a:endParaRPr/>
          </a:p>
          <a:p>
            <a:pPr indent="0" lvl="0" marL="0" marR="0" rtl="0" algn="l">
              <a:lnSpc>
                <a:spcPct val="150000"/>
              </a:lnSpc>
              <a:spcBef>
                <a:spcPts val="0"/>
              </a:spcBef>
              <a:spcAft>
                <a:spcPts val="0"/>
              </a:spcAft>
              <a:buNone/>
            </a:pPr>
            <a:r>
              <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 name="Shape 366"/>
        <p:cNvGrpSpPr/>
        <p:nvPr/>
      </p:nvGrpSpPr>
      <p:grpSpPr>
        <a:xfrm>
          <a:off x="0" y="0"/>
          <a:ext cx="0" cy="0"/>
          <a:chOff x="0" y="0"/>
          <a:chExt cx="0" cy="0"/>
        </a:xfrm>
      </p:grpSpPr>
      <p:sp>
        <p:nvSpPr>
          <p:cNvPr id="367" name="Google Shape;367;p31"/>
          <p:cNvSpPr txBox="1"/>
          <p:nvPr>
            <p:ph type="title"/>
          </p:nvPr>
        </p:nvSpPr>
        <p:spPr>
          <a:xfrm>
            <a:off x="1169249" y="956276"/>
            <a:ext cx="1746230"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Claims</a:t>
            </a:r>
            <a:endParaRPr b="1" sz="3600">
              <a:latin typeface="Helvetica Neue"/>
              <a:ea typeface="Helvetica Neue"/>
              <a:cs typeface="Helvetica Neue"/>
              <a:sym typeface="Helvetica Neue"/>
            </a:endParaRPr>
          </a:p>
        </p:txBody>
      </p:sp>
      <p:sp>
        <p:nvSpPr>
          <p:cNvPr id="368" name="Google Shape;368;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369" name="Google Shape;369;p31"/>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IN" sz="3600">
                <a:solidFill>
                  <a:schemeClr val="dk1"/>
                </a:solidFill>
                <a:latin typeface="Helvetica Neue"/>
                <a:ea typeface="Helvetica Neue"/>
                <a:cs typeface="Helvetica Neue"/>
                <a:sym typeface="Helvetica Neue"/>
              </a:rPr>
              <a:t>4</a:t>
            </a:r>
            <a:endParaRPr/>
          </a:p>
        </p:txBody>
      </p:sp>
      <p:sp>
        <p:nvSpPr>
          <p:cNvPr id="370" name="Google Shape;370;p31"/>
          <p:cNvSpPr/>
          <p:nvPr/>
        </p:nvSpPr>
        <p:spPr>
          <a:xfrm>
            <a:off x="1169248" y="1720841"/>
            <a:ext cx="10744455" cy="513986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en-IN" sz="1600">
                <a:solidFill>
                  <a:schemeClr val="dk1"/>
                </a:solidFill>
                <a:latin typeface="Quattrocento Sans"/>
                <a:ea typeface="Quattrocento Sans"/>
                <a:cs typeface="Quattrocento Sans"/>
                <a:sym typeface="Quattrocento Sans"/>
              </a:rPr>
              <a:t>Documents Required</a:t>
            </a:r>
            <a:endParaRPr/>
          </a:p>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In case of Theft</a:t>
            </a:r>
            <a:endParaRPr/>
          </a:p>
          <a:p>
            <a:pPr indent="-285750" lvl="0" marL="285750" marR="0" rtl="0" algn="l">
              <a:lnSpc>
                <a:spcPct val="15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 Original insurance policy document</a:t>
            </a:r>
            <a:endParaRPr/>
          </a:p>
          <a:p>
            <a:pPr indent="-285750" lvl="0" marL="285750" marR="0" rtl="0" algn="l">
              <a:lnSpc>
                <a:spcPct val="15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 Tax payment receipt</a:t>
            </a:r>
            <a:endParaRPr/>
          </a:p>
          <a:p>
            <a:pPr indent="-285750" lvl="0" marL="285750" marR="0" rtl="0" algn="l">
              <a:lnSpc>
                <a:spcPct val="15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 Registration book in original</a:t>
            </a:r>
            <a:endParaRPr/>
          </a:p>
          <a:p>
            <a:pPr indent="-285750" lvl="0" marL="285750" marR="0" rtl="0" algn="l">
              <a:lnSpc>
                <a:spcPct val="15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 Authenticated theft declaration from the RTO</a:t>
            </a:r>
            <a:endParaRPr/>
          </a:p>
          <a:p>
            <a:pPr indent="-285750" lvl="0" marL="285750" marR="0" rtl="0" algn="l">
              <a:lnSpc>
                <a:spcPct val="15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 Details of the previous insurance policies such as company, policy number, duration and time of insurance, etc.</a:t>
            </a:r>
            <a:endParaRPr/>
          </a:p>
          <a:p>
            <a:pPr indent="-285750" lvl="0" marL="285750" marR="0" rtl="0" algn="l">
              <a:lnSpc>
                <a:spcPct val="15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 Additional informative handles and accessories, including warranty cards, booklets, duplicate keys, etc.</a:t>
            </a:r>
            <a:endParaRPr/>
          </a:p>
          <a:p>
            <a:pPr indent="-285750" lvl="0" marL="285750" marR="0" rtl="0" algn="l">
              <a:lnSpc>
                <a:spcPct val="15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 FIR and final report of the police</a:t>
            </a:r>
            <a:endParaRPr/>
          </a:p>
          <a:p>
            <a:pPr indent="-285750" lvl="0" marL="285750" marR="0" rtl="0" algn="l">
              <a:lnSpc>
                <a:spcPct val="15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 Official intimation to the RTO about theft and discontinued use of the vehicle</a:t>
            </a:r>
            <a:endParaRPr/>
          </a:p>
          <a:p>
            <a:pPr indent="-285750" lvl="0" marL="285750" marR="0" rtl="0" algn="l">
              <a:lnSpc>
                <a:spcPct val="15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 Letter of Subrogation</a:t>
            </a:r>
            <a:endParaRPr/>
          </a:p>
          <a:p>
            <a:pPr indent="-285750" lvl="0" marL="285750" marR="0" rtl="0" algn="l">
              <a:lnSpc>
                <a:spcPct val="15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 Claim Discharge Voucher (produced with signature across a revenue stamp)</a:t>
            </a:r>
            <a:endParaRPr/>
          </a:p>
          <a:p>
            <a:pPr indent="-285750" lvl="0" marL="285750" marR="0" rtl="0" algn="l">
              <a:lnSpc>
                <a:spcPct val="150000"/>
              </a:lnSpc>
              <a:spcBef>
                <a:spcPts val="0"/>
              </a:spcBef>
              <a:spcAft>
                <a:spcPts val="0"/>
              </a:spcAft>
              <a:buClr>
                <a:schemeClr val="dk1"/>
              </a:buClr>
              <a:buSzPts val="1600"/>
              <a:buFont typeface="Arial"/>
              <a:buChar char="•"/>
            </a:pPr>
            <a:r>
              <a:rPr lang="en-IN" sz="1600">
                <a:solidFill>
                  <a:schemeClr val="dk1"/>
                </a:solidFill>
                <a:latin typeface="Quattrocento Sans"/>
                <a:ea typeface="Quattrocento Sans"/>
                <a:cs typeface="Quattrocento Sans"/>
                <a:sym typeface="Quattrocento Sans"/>
              </a:rPr>
              <a:t> Form 28, 29, 30 and 35</a:t>
            </a:r>
            <a:endParaRPr/>
          </a:p>
          <a:p>
            <a:pPr indent="-184150" lvl="0" marL="285750" marR="0" rtl="0" algn="l">
              <a:lnSpc>
                <a:spcPct val="150000"/>
              </a:lnSpc>
              <a:spcBef>
                <a:spcPts val="0"/>
              </a:spcBef>
              <a:spcAft>
                <a:spcPts val="0"/>
              </a:spcAft>
              <a:buClr>
                <a:schemeClr val="dk1"/>
              </a:buClr>
              <a:buSzPts val="1600"/>
              <a:buFont typeface="Arial"/>
              <a:buNone/>
            </a:pPr>
            <a:r>
              <a:t/>
            </a:r>
            <a:endParaRPr sz="16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 name="Shape 374"/>
        <p:cNvGrpSpPr/>
        <p:nvPr/>
      </p:nvGrpSpPr>
      <p:grpSpPr>
        <a:xfrm>
          <a:off x="0" y="0"/>
          <a:ext cx="0" cy="0"/>
          <a:chOff x="0" y="0"/>
          <a:chExt cx="0" cy="0"/>
        </a:xfrm>
      </p:grpSpPr>
      <p:sp>
        <p:nvSpPr>
          <p:cNvPr id="375" name="Google Shape;375;p32"/>
          <p:cNvSpPr txBox="1"/>
          <p:nvPr>
            <p:ph type="title"/>
          </p:nvPr>
        </p:nvSpPr>
        <p:spPr>
          <a:xfrm>
            <a:off x="1169249" y="956276"/>
            <a:ext cx="1746230"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Frauds</a:t>
            </a:r>
            <a:endParaRPr b="1" sz="3600">
              <a:latin typeface="Helvetica Neue"/>
              <a:ea typeface="Helvetica Neue"/>
              <a:cs typeface="Helvetica Neue"/>
              <a:sym typeface="Helvetica Neue"/>
            </a:endParaRPr>
          </a:p>
        </p:txBody>
      </p:sp>
      <p:sp>
        <p:nvSpPr>
          <p:cNvPr id="376" name="Google Shape;376;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377" name="Google Shape;377;p32"/>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IN" sz="3600">
                <a:solidFill>
                  <a:schemeClr val="dk1"/>
                </a:solidFill>
                <a:latin typeface="Helvetica Neue"/>
                <a:ea typeface="Helvetica Neue"/>
                <a:cs typeface="Helvetica Neue"/>
                <a:sym typeface="Helvetica Neue"/>
              </a:rPr>
              <a:t>5</a:t>
            </a:r>
            <a:endParaRPr/>
          </a:p>
        </p:txBody>
      </p:sp>
      <p:pic>
        <p:nvPicPr>
          <p:cNvPr descr="Auto Insurance Fraud | Car insurance, Health insurance infographic,  Comprehensive car insurance" id="378" name="Google Shape;378;p32"/>
          <p:cNvPicPr preferRelativeResize="0"/>
          <p:nvPr/>
        </p:nvPicPr>
        <p:blipFill rotWithShape="1">
          <a:blip r:embed="rId3">
            <a:alphaModFix/>
          </a:blip>
          <a:srcRect b="0" l="0" r="0" t="0"/>
          <a:stretch/>
        </p:blipFill>
        <p:spPr>
          <a:xfrm>
            <a:off x="1169249" y="1688485"/>
            <a:ext cx="8229600" cy="4667865"/>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 name="Shape 382"/>
        <p:cNvGrpSpPr/>
        <p:nvPr/>
      </p:nvGrpSpPr>
      <p:grpSpPr>
        <a:xfrm>
          <a:off x="0" y="0"/>
          <a:ext cx="0" cy="0"/>
          <a:chOff x="0" y="0"/>
          <a:chExt cx="0" cy="0"/>
        </a:xfrm>
      </p:grpSpPr>
      <p:sp>
        <p:nvSpPr>
          <p:cNvPr id="383" name="Google Shape;383;p33"/>
          <p:cNvSpPr txBox="1"/>
          <p:nvPr>
            <p:ph type="title"/>
          </p:nvPr>
        </p:nvSpPr>
        <p:spPr>
          <a:xfrm>
            <a:off x="1169249" y="956276"/>
            <a:ext cx="1746230"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Frauds</a:t>
            </a:r>
            <a:endParaRPr b="1" sz="3600">
              <a:latin typeface="Helvetica Neue"/>
              <a:ea typeface="Helvetica Neue"/>
              <a:cs typeface="Helvetica Neue"/>
              <a:sym typeface="Helvetica Neue"/>
            </a:endParaRPr>
          </a:p>
        </p:txBody>
      </p:sp>
      <p:sp>
        <p:nvSpPr>
          <p:cNvPr id="384" name="Google Shape;384;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385" name="Google Shape;385;p33"/>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IN" sz="3600">
                <a:solidFill>
                  <a:schemeClr val="dk1"/>
                </a:solidFill>
                <a:latin typeface="Helvetica Neue"/>
                <a:ea typeface="Helvetica Neue"/>
                <a:cs typeface="Helvetica Neue"/>
                <a:sym typeface="Helvetica Neue"/>
              </a:rPr>
              <a:t>5</a:t>
            </a:r>
            <a:endParaRPr/>
          </a:p>
        </p:txBody>
      </p:sp>
      <p:grpSp>
        <p:nvGrpSpPr>
          <p:cNvPr id="386" name="Google Shape;386;p33"/>
          <p:cNvGrpSpPr/>
          <p:nvPr/>
        </p:nvGrpSpPr>
        <p:grpSpPr>
          <a:xfrm>
            <a:off x="752869" y="2098040"/>
            <a:ext cx="10867999" cy="4622901"/>
            <a:chOff x="379755" y="1592961"/>
            <a:chExt cx="10867999" cy="4622901"/>
          </a:xfrm>
        </p:grpSpPr>
        <p:sp>
          <p:nvSpPr>
            <p:cNvPr id="387" name="Google Shape;387;p33"/>
            <p:cNvSpPr/>
            <p:nvPr/>
          </p:nvSpPr>
          <p:spPr>
            <a:xfrm>
              <a:off x="5980429" y="1767687"/>
              <a:ext cx="5267325" cy="4448175"/>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88" name="Google Shape;388;p33"/>
            <p:cNvSpPr/>
            <p:nvPr/>
          </p:nvSpPr>
          <p:spPr>
            <a:xfrm>
              <a:off x="379755" y="1592961"/>
              <a:ext cx="5600700" cy="2771775"/>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89" name="Google Shape;389;p33"/>
          <p:cNvSpPr txBox="1"/>
          <p:nvPr/>
        </p:nvSpPr>
        <p:spPr>
          <a:xfrm>
            <a:off x="4452731" y="1583359"/>
            <a:ext cx="645380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IN" sz="1800">
                <a:solidFill>
                  <a:schemeClr val="dk1"/>
                </a:solidFill>
                <a:latin typeface="Quattrocento Sans"/>
                <a:ea typeface="Quattrocento Sans"/>
                <a:cs typeface="Quattrocento Sans"/>
                <a:sym typeface="Quattrocento Sans"/>
              </a:rPr>
              <a:t>Haryana Insurance Scam</a:t>
            </a:r>
            <a:endParaRPr b="1" sz="18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4"/>
          <p:cNvSpPr txBox="1"/>
          <p:nvPr>
            <p:ph type="title"/>
          </p:nvPr>
        </p:nvSpPr>
        <p:spPr>
          <a:xfrm>
            <a:off x="1169248" y="956276"/>
            <a:ext cx="4913500"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Why Motor Insurance?</a:t>
            </a:r>
            <a:endParaRPr b="1" sz="3600">
              <a:latin typeface="Helvetica Neue"/>
              <a:ea typeface="Helvetica Neue"/>
              <a:cs typeface="Helvetica Neue"/>
              <a:sym typeface="Helvetica Neue"/>
            </a:endParaRPr>
          </a:p>
        </p:txBody>
      </p:sp>
      <p:sp>
        <p:nvSpPr>
          <p:cNvPr id="137" name="Google Shape;137;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138" name="Google Shape;138;p4"/>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1.2</a:t>
            </a:r>
            <a:endParaRPr sz="3600">
              <a:solidFill>
                <a:schemeClr val="dk1"/>
              </a:solidFill>
              <a:latin typeface="Helvetica Neue"/>
              <a:ea typeface="Helvetica Neue"/>
              <a:cs typeface="Helvetica Neue"/>
              <a:sym typeface="Helvetica Neue"/>
            </a:endParaRPr>
          </a:p>
        </p:txBody>
      </p:sp>
      <p:pic>
        <p:nvPicPr>
          <p:cNvPr id="139" name="Google Shape;139;p4"/>
          <p:cNvPicPr preferRelativeResize="0"/>
          <p:nvPr/>
        </p:nvPicPr>
        <p:blipFill rotWithShape="1">
          <a:blip r:embed="rId3">
            <a:alphaModFix/>
          </a:blip>
          <a:srcRect b="0" l="0" r="0" t="0"/>
          <a:stretch/>
        </p:blipFill>
        <p:spPr>
          <a:xfrm>
            <a:off x="746713" y="2563699"/>
            <a:ext cx="10879044" cy="3239313"/>
          </a:xfrm>
          <a:prstGeom prst="rect">
            <a:avLst/>
          </a:prstGeom>
          <a:noFill/>
          <a:ln>
            <a:noFill/>
          </a:ln>
        </p:spPr>
      </p:pic>
      <p:sp>
        <p:nvSpPr>
          <p:cNvPr id="140" name="Google Shape;140;p4"/>
          <p:cNvSpPr/>
          <p:nvPr/>
        </p:nvSpPr>
        <p:spPr>
          <a:xfrm>
            <a:off x="1169248" y="1888863"/>
            <a:ext cx="9816804" cy="369332"/>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IN" sz="1800">
                <a:solidFill>
                  <a:srgbClr val="282828"/>
                </a:solidFill>
                <a:latin typeface="Quattrocento Sans"/>
                <a:ea typeface="Quattrocento Sans"/>
                <a:cs typeface="Quattrocento Sans"/>
                <a:sym typeface="Quattrocento Sans"/>
              </a:rPr>
              <a:t>Why should you buy motor vehicle insurance?</a:t>
            </a:r>
            <a:endParaRPr b="1" i="0" sz="1800">
              <a:solidFill>
                <a:srgbClr val="282828"/>
              </a:solidFill>
              <a:latin typeface="Quattrocento Sans"/>
              <a:ea typeface="Quattrocento Sans"/>
              <a:cs typeface="Quattrocento Sans"/>
              <a:sym typeface="Quattrocento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5"/>
          <p:cNvSpPr txBox="1"/>
          <p:nvPr>
            <p:ph type="title"/>
          </p:nvPr>
        </p:nvSpPr>
        <p:spPr>
          <a:xfrm>
            <a:off x="1169248" y="956276"/>
            <a:ext cx="744135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Segment-wise business overview</a:t>
            </a:r>
            <a:endParaRPr b="1" sz="3600">
              <a:latin typeface="Helvetica Neue"/>
              <a:ea typeface="Helvetica Neue"/>
              <a:cs typeface="Helvetica Neue"/>
              <a:sym typeface="Helvetica Neue"/>
            </a:endParaRPr>
          </a:p>
        </p:txBody>
      </p:sp>
      <p:sp>
        <p:nvSpPr>
          <p:cNvPr id="146" name="Google Shape;146;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147" name="Google Shape;147;p5"/>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1.3</a:t>
            </a:r>
            <a:endParaRPr sz="3600">
              <a:solidFill>
                <a:schemeClr val="dk1"/>
              </a:solidFill>
              <a:latin typeface="Helvetica Neue"/>
              <a:ea typeface="Helvetica Neue"/>
              <a:cs typeface="Helvetica Neue"/>
              <a:sym typeface="Helvetica Neue"/>
            </a:endParaRPr>
          </a:p>
        </p:txBody>
      </p:sp>
      <p:sp>
        <p:nvSpPr>
          <p:cNvPr id="148" name="Google Shape;148;p5"/>
          <p:cNvSpPr txBox="1"/>
          <p:nvPr/>
        </p:nvSpPr>
        <p:spPr>
          <a:xfrm>
            <a:off x="1106044" y="1810252"/>
            <a:ext cx="10184552"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Gross Direct Premium income (in and outside India) written by non-life Insurance Industry increased from Rs. 1,53,438 crores in 2017-18 to Rs. 172,483 crores in 2018-19. Personal lines of business namely Motor and Health &amp; Personal Accident insurance constituted close to two-thirds of the Non-Life Insurance premium. Crop insurance as an emerging segment comprises majority premium in Other Misc.</a:t>
            </a:r>
            <a:endParaRPr sz="1600">
              <a:solidFill>
                <a:schemeClr val="dk1"/>
              </a:solidFill>
              <a:latin typeface="Quattrocento Sans"/>
              <a:ea typeface="Quattrocento Sans"/>
              <a:cs typeface="Quattrocento Sans"/>
              <a:sym typeface="Quattrocento Sans"/>
            </a:endParaRPr>
          </a:p>
        </p:txBody>
      </p:sp>
      <p:pic>
        <p:nvPicPr>
          <p:cNvPr id="149" name="Google Shape;149;p5"/>
          <p:cNvPicPr preferRelativeResize="0"/>
          <p:nvPr/>
        </p:nvPicPr>
        <p:blipFill rotWithShape="1">
          <a:blip r:embed="rId3">
            <a:alphaModFix/>
          </a:blip>
          <a:srcRect b="0" l="0" r="0" t="0"/>
          <a:stretch/>
        </p:blipFill>
        <p:spPr>
          <a:xfrm>
            <a:off x="2252120" y="2879831"/>
            <a:ext cx="7024402" cy="384164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6"/>
          <p:cNvSpPr txBox="1"/>
          <p:nvPr>
            <p:ph type="title"/>
          </p:nvPr>
        </p:nvSpPr>
        <p:spPr>
          <a:xfrm>
            <a:off x="1169248" y="956276"/>
            <a:ext cx="7441352"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Motor insurance coverage in India </a:t>
            </a:r>
            <a:endParaRPr b="1" sz="3600">
              <a:latin typeface="Helvetica Neue"/>
              <a:ea typeface="Helvetica Neue"/>
              <a:cs typeface="Helvetica Neue"/>
              <a:sym typeface="Helvetica Neue"/>
            </a:endParaRPr>
          </a:p>
        </p:txBody>
      </p:sp>
      <p:sp>
        <p:nvSpPr>
          <p:cNvPr id="155" name="Google Shape;155;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156" name="Google Shape;156;p6"/>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1.4</a:t>
            </a:r>
            <a:endParaRPr sz="3600">
              <a:solidFill>
                <a:schemeClr val="dk1"/>
              </a:solidFill>
              <a:latin typeface="Helvetica Neue"/>
              <a:ea typeface="Helvetica Neue"/>
              <a:cs typeface="Helvetica Neue"/>
              <a:sym typeface="Helvetica Neue"/>
            </a:endParaRPr>
          </a:p>
        </p:txBody>
      </p:sp>
      <p:sp>
        <p:nvSpPr>
          <p:cNvPr id="157" name="Google Shape;157;p6"/>
          <p:cNvSpPr/>
          <p:nvPr/>
        </p:nvSpPr>
        <p:spPr>
          <a:xfrm>
            <a:off x="1169247" y="1767365"/>
            <a:ext cx="10360143" cy="480131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GDP Underwritten:</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lang="en-IN" sz="1600">
                <a:solidFill>
                  <a:srgbClr val="314451"/>
                </a:solidFill>
                <a:latin typeface="Quattrocento Sans"/>
                <a:ea typeface="Quattrocento Sans"/>
                <a:cs typeface="Quattrocento Sans"/>
                <a:sym typeface="Quattrocento Sans"/>
              </a:rPr>
              <a:t>Motor insurance continues to be the biggest line of business for general (non-life) insurers.</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Market share:</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Motor insurance accounted for 36.6% of non-life insurance premiums earned, followed by health insurance at 27.3% in FY20. Upto November’20, the Motor segment (OD, TP &amp; Composite) held a share of 32.59%, the highest share in the non-life insurance market.</a:t>
            </a:r>
            <a:endParaRPr/>
          </a:p>
          <a:p>
            <a:pPr indent="0" lvl="0" marL="0" marR="0" rtl="0" algn="l">
              <a:spcBef>
                <a:spcPts val="0"/>
              </a:spcBef>
              <a:spcAft>
                <a:spcPts val="0"/>
              </a:spcAft>
              <a:buNone/>
            </a:pPr>
            <a:r>
              <a:t/>
            </a:r>
            <a:endParaRPr sz="1600">
              <a:solidFill>
                <a:srgbClr val="314451"/>
              </a:solidFill>
              <a:latin typeface="Quattrocento Sans"/>
              <a:ea typeface="Quattrocento Sans"/>
              <a:cs typeface="Quattrocento Sans"/>
              <a:sym typeface="Quattrocento Sans"/>
            </a:endParaRPr>
          </a:p>
          <a:p>
            <a:pPr indent="0" lvl="0" marL="0" marR="0" rtl="0" algn="l">
              <a:spcBef>
                <a:spcPts val="0"/>
              </a:spcBef>
              <a:spcAft>
                <a:spcPts val="0"/>
              </a:spcAft>
              <a:buNone/>
            </a:pPr>
            <a:r>
              <a:rPr b="1" lang="en-IN" sz="1600">
                <a:solidFill>
                  <a:schemeClr val="dk1"/>
                </a:solidFill>
                <a:latin typeface="Quattrocento Sans"/>
                <a:ea typeface="Quattrocento Sans"/>
                <a:cs typeface="Quattrocento Sans"/>
                <a:sym typeface="Quattrocento Sans"/>
              </a:rPr>
              <a:t>Past Growth Rate:</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As per the data published by the Indian insurance regulator, the motor insurance business reported a growth rate of 8.91% in India in 2018-19. India Motor Insurance Market registered a CAGR of 11.36% over the period, 2012 – 2018.</a:t>
            </a:r>
            <a:endParaRPr/>
          </a:p>
          <a:p>
            <a:pPr indent="0" lvl="0" marL="0" marR="0" rtl="0" algn="l">
              <a:spcBef>
                <a:spcPts val="0"/>
              </a:spcBef>
              <a:spcAft>
                <a:spcPts val="0"/>
              </a:spcAft>
              <a:buNone/>
            </a:pPr>
            <a:r>
              <a:t/>
            </a:r>
            <a:endParaRPr sz="1800">
              <a:solidFill>
                <a:srgbClr val="314451"/>
              </a:solidFill>
              <a:latin typeface="Lato"/>
              <a:ea typeface="Lato"/>
              <a:cs typeface="Lato"/>
              <a:sym typeface="Lato"/>
            </a:endParaRPr>
          </a:p>
        </p:txBody>
      </p:sp>
      <p:pic>
        <p:nvPicPr>
          <p:cNvPr id="158" name="Google Shape;158;p6"/>
          <p:cNvPicPr preferRelativeResize="0"/>
          <p:nvPr/>
        </p:nvPicPr>
        <p:blipFill rotWithShape="1">
          <a:blip r:embed="rId3">
            <a:alphaModFix/>
          </a:blip>
          <a:srcRect b="0" l="0" r="0" t="0"/>
          <a:stretch/>
        </p:blipFill>
        <p:spPr>
          <a:xfrm>
            <a:off x="1169248" y="2316646"/>
            <a:ext cx="7248525" cy="15621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7"/>
          <p:cNvSpPr txBox="1"/>
          <p:nvPr>
            <p:ph type="title"/>
          </p:nvPr>
        </p:nvSpPr>
        <p:spPr>
          <a:xfrm>
            <a:off x="1169248" y="956276"/>
            <a:ext cx="6384491"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Comparison around the globe</a:t>
            </a:r>
            <a:endParaRPr b="1" sz="3600">
              <a:latin typeface="Helvetica Neue"/>
              <a:ea typeface="Helvetica Neue"/>
              <a:cs typeface="Helvetica Neue"/>
              <a:sym typeface="Helvetica Neue"/>
            </a:endParaRPr>
          </a:p>
        </p:txBody>
      </p:sp>
      <p:sp>
        <p:nvSpPr>
          <p:cNvPr id="164" name="Google Shape;164;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165" name="Google Shape;165;p7"/>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1.5</a:t>
            </a:r>
            <a:endParaRPr sz="3600">
              <a:solidFill>
                <a:schemeClr val="dk1"/>
              </a:solidFill>
              <a:latin typeface="Helvetica Neue"/>
              <a:ea typeface="Helvetica Neue"/>
              <a:cs typeface="Helvetica Neue"/>
              <a:sym typeface="Helvetica Neue"/>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8"/>
          <p:cNvSpPr txBox="1"/>
          <p:nvPr>
            <p:ph type="title"/>
          </p:nvPr>
        </p:nvSpPr>
        <p:spPr>
          <a:xfrm>
            <a:off x="1169249" y="965899"/>
            <a:ext cx="7775968"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Overview on basis of type of vehicle</a:t>
            </a:r>
            <a:endParaRPr b="1" sz="3600">
              <a:latin typeface="Helvetica Neue"/>
              <a:ea typeface="Helvetica Neue"/>
              <a:cs typeface="Helvetica Neue"/>
              <a:sym typeface="Helvetica Neue"/>
            </a:endParaRPr>
          </a:p>
        </p:txBody>
      </p:sp>
      <p:sp>
        <p:nvSpPr>
          <p:cNvPr id="171" name="Google Shape;171;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172" name="Google Shape;172;p8"/>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3600">
                <a:solidFill>
                  <a:schemeClr val="dk1"/>
                </a:solidFill>
                <a:latin typeface="Helvetica Neue"/>
                <a:ea typeface="Helvetica Neue"/>
                <a:cs typeface="Helvetica Neue"/>
                <a:sym typeface="Helvetica Neue"/>
              </a:rPr>
              <a:t>1.6</a:t>
            </a:r>
            <a:endParaRPr sz="3600">
              <a:solidFill>
                <a:schemeClr val="dk1"/>
              </a:solidFill>
              <a:latin typeface="Helvetica Neue"/>
              <a:ea typeface="Helvetica Neue"/>
              <a:cs typeface="Helvetica Neue"/>
              <a:sym typeface="Helvetica Neue"/>
            </a:endParaRPr>
          </a:p>
        </p:txBody>
      </p:sp>
      <p:sp>
        <p:nvSpPr>
          <p:cNvPr id="173" name="Google Shape;173;p8"/>
          <p:cNvSpPr/>
          <p:nvPr/>
        </p:nvSpPr>
        <p:spPr>
          <a:xfrm>
            <a:off x="1169248" y="1775792"/>
            <a:ext cx="10184552"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Quattrocento Sans"/>
                <a:ea typeface="Quattrocento Sans"/>
                <a:cs typeface="Quattrocento Sans"/>
                <a:sym typeface="Quattrocento Sans"/>
              </a:rPr>
              <a:t>Motor insurance has been compulsory in India since 1988. According to the reports, the number of new cars sold annually increased with a CAGR of 6% between 2013 and 2017. Cars and bikes are one of the major transportation methods in India, making it one of the largest segments.</a:t>
            </a:r>
            <a:endParaRPr/>
          </a:p>
          <a:p>
            <a:pPr indent="0" lvl="0" marL="0" marR="0" rtl="0" algn="l">
              <a:spcBef>
                <a:spcPts val="0"/>
              </a:spcBef>
              <a:spcAft>
                <a:spcPts val="0"/>
              </a:spcAft>
              <a:buNone/>
            </a:pPr>
            <a:br>
              <a:rPr lang="en-IN" sz="1600">
                <a:solidFill>
                  <a:schemeClr val="dk1"/>
                </a:solidFill>
                <a:latin typeface="Quattrocento Sans"/>
                <a:ea typeface="Quattrocento Sans"/>
                <a:cs typeface="Quattrocento Sans"/>
                <a:sym typeface="Quattrocento Sans"/>
              </a:rPr>
            </a:br>
            <a:endParaRPr sz="1600">
              <a:solidFill>
                <a:schemeClr val="dk1"/>
              </a:solidFill>
              <a:latin typeface="Quattrocento Sans"/>
              <a:ea typeface="Quattrocento Sans"/>
              <a:cs typeface="Quattrocento Sans"/>
              <a:sym typeface="Quattrocento Sans"/>
            </a:endParaRPr>
          </a:p>
        </p:txBody>
      </p:sp>
      <p:pic>
        <p:nvPicPr>
          <p:cNvPr id="174" name="Google Shape;174;p8"/>
          <p:cNvPicPr preferRelativeResize="0"/>
          <p:nvPr/>
        </p:nvPicPr>
        <p:blipFill rotWithShape="1">
          <a:blip r:embed="rId3">
            <a:alphaModFix/>
          </a:blip>
          <a:srcRect b="0" l="0" r="0" t="0"/>
          <a:stretch/>
        </p:blipFill>
        <p:spPr>
          <a:xfrm>
            <a:off x="3083290" y="2665135"/>
            <a:ext cx="5394788" cy="330690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9"/>
          <p:cNvSpPr txBox="1"/>
          <p:nvPr>
            <p:ph type="title"/>
          </p:nvPr>
        </p:nvSpPr>
        <p:spPr>
          <a:xfrm>
            <a:off x="1169249" y="956276"/>
            <a:ext cx="5523100" cy="627083"/>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Helvetica Neue"/>
              <a:buNone/>
            </a:pPr>
            <a:r>
              <a:rPr b="1" lang="en-IN" sz="3600">
                <a:latin typeface="Helvetica Neue"/>
                <a:ea typeface="Helvetica Neue"/>
                <a:cs typeface="Helvetica Neue"/>
                <a:sym typeface="Helvetica Neue"/>
              </a:rPr>
              <a:t>Types of Motor Insurance</a:t>
            </a:r>
            <a:endParaRPr b="1" sz="3600">
              <a:latin typeface="Helvetica Neue"/>
              <a:ea typeface="Helvetica Neue"/>
              <a:cs typeface="Helvetica Neue"/>
              <a:sym typeface="Helvetica Neue"/>
            </a:endParaRPr>
          </a:p>
        </p:txBody>
      </p:sp>
      <p:sp>
        <p:nvSpPr>
          <p:cNvPr id="180" name="Google Shape;180;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181" name="Google Shape;181;p9"/>
          <p:cNvSpPr txBox="1"/>
          <p:nvPr/>
        </p:nvSpPr>
        <p:spPr>
          <a:xfrm>
            <a:off x="336491" y="946651"/>
            <a:ext cx="832757"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IN" sz="3600">
                <a:solidFill>
                  <a:schemeClr val="dk1"/>
                </a:solidFill>
                <a:latin typeface="Helvetica Neue"/>
                <a:ea typeface="Helvetica Neue"/>
                <a:cs typeface="Helvetica Neue"/>
                <a:sym typeface="Helvetica Neue"/>
              </a:rPr>
              <a:t>2</a:t>
            </a:r>
            <a:endParaRPr sz="3600">
              <a:solidFill>
                <a:schemeClr val="dk1"/>
              </a:solidFill>
              <a:latin typeface="Helvetica Neue"/>
              <a:ea typeface="Helvetica Neue"/>
              <a:cs typeface="Helvetica Neue"/>
              <a:sym typeface="Helvetica Neue"/>
            </a:endParaRPr>
          </a:p>
        </p:txBody>
      </p:sp>
      <p:sp>
        <p:nvSpPr>
          <p:cNvPr id="182" name="Google Shape;182;p9"/>
          <p:cNvSpPr/>
          <p:nvPr/>
        </p:nvSpPr>
        <p:spPr>
          <a:xfrm>
            <a:off x="1169247" y="1860131"/>
            <a:ext cx="8690369"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Quattrocento Sans"/>
                <a:ea typeface="Quattrocento Sans"/>
                <a:cs typeface="Quattrocento Sans"/>
                <a:sym typeface="Quattrocento Sans"/>
              </a:rPr>
              <a:t>The following types of Insurance policies are available in the market:</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aphicFrame>
        <p:nvGraphicFramePr>
          <p:cNvPr id="183" name="Google Shape;183;p9"/>
          <p:cNvGraphicFramePr/>
          <p:nvPr/>
        </p:nvGraphicFramePr>
        <p:xfrm>
          <a:off x="1263374" y="2405891"/>
          <a:ext cx="3000000" cy="3000000"/>
        </p:xfrm>
        <a:graphic>
          <a:graphicData uri="http://schemas.openxmlformats.org/drawingml/2006/table">
            <a:tbl>
              <a:tblPr bandRow="1" firstRow="1">
                <a:noFill/>
                <a:tableStyleId>{126B9E14-25F3-4F2E-8E39-405A36E1AFA5}</a:tableStyleId>
              </a:tblPr>
              <a:tblGrid>
                <a:gridCol w="4064000"/>
                <a:gridCol w="4064000"/>
              </a:tblGrid>
              <a:tr h="370850">
                <a:tc>
                  <a:txBody>
                    <a:bodyPr/>
                    <a:lstStyle/>
                    <a:p>
                      <a:pPr indent="0" lvl="0" marL="0" marR="0" rtl="0" algn="l">
                        <a:spcBef>
                          <a:spcPts val="0"/>
                        </a:spcBef>
                        <a:spcAft>
                          <a:spcPts val="0"/>
                        </a:spcAft>
                        <a:buNone/>
                      </a:pPr>
                      <a:r>
                        <a:rPr b="1" lang="en-IN" sz="1800" u="none" cap="none" strike="noStrike">
                          <a:latin typeface="Quattrocento Sans"/>
                          <a:ea typeface="Quattrocento Sans"/>
                          <a:cs typeface="Quattrocento Sans"/>
                          <a:sym typeface="Quattrocento Sans"/>
                        </a:rPr>
                        <a:t>Types of Insurance Policies</a:t>
                      </a:r>
                      <a:endParaRPr b="1" sz="1800">
                        <a:latin typeface="Quattrocento Sans"/>
                        <a:ea typeface="Quattrocento Sans"/>
                        <a:cs typeface="Quattrocento Sans"/>
                        <a:sym typeface="Quattrocento Sans"/>
                      </a:endParaRPr>
                    </a:p>
                  </a:txBody>
                  <a:tcPr marT="45725" marB="45725" marR="91450" marL="91450"/>
                </a:tc>
                <a:tc>
                  <a:txBody>
                    <a:bodyPr/>
                    <a:lstStyle/>
                    <a:p>
                      <a:pPr indent="0" lvl="0" marL="0" marR="0" rtl="0" algn="l">
                        <a:spcBef>
                          <a:spcPts val="0"/>
                        </a:spcBef>
                        <a:spcAft>
                          <a:spcPts val="0"/>
                        </a:spcAft>
                        <a:buNone/>
                      </a:pPr>
                      <a:r>
                        <a:rPr b="1" lang="en-IN" sz="1800">
                          <a:latin typeface="Quattrocento Sans"/>
                          <a:ea typeface="Quattrocento Sans"/>
                          <a:cs typeface="Quattrocento Sans"/>
                          <a:sym typeface="Quattrocento Sans"/>
                        </a:rPr>
                        <a:t>Available for:</a:t>
                      </a:r>
                      <a:endParaRPr b="1" sz="1800">
                        <a:latin typeface="Quattrocento Sans"/>
                        <a:ea typeface="Quattrocento Sans"/>
                        <a:cs typeface="Quattrocento Sans"/>
                        <a:sym typeface="Quattrocento Sans"/>
                      </a:endParaRPr>
                    </a:p>
                  </a:txBody>
                  <a:tcPr marT="45725" marB="45725" marR="91450" marL="91450"/>
                </a:tc>
              </a:tr>
              <a:tr h="370850">
                <a:tc>
                  <a:txBody>
                    <a:bodyPr/>
                    <a:lstStyle/>
                    <a:p>
                      <a:pPr indent="0" lvl="0" marL="0" marR="0" rtl="0" algn="l">
                        <a:spcBef>
                          <a:spcPts val="0"/>
                        </a:spcBef>
                        <a:spcAft>
                          <a:spcPts val="0"/>
                        </a:spcAft>
                        <a:buNone/>
                      </a:pPr>
                      <a:r>
                        <a:rPr lang="en-IN" sz="1600">
                          <a:latin typeface="Quattrocento Sans"/>
                          <a:ea typeface="Quattrocento Sans"/>
                          <a:cs typeface="Quattrocento Sans"/>
                          <a:sym typeface="Quattrocento Sans"/>
                        </a:rPr>
                        <a:t>Liability Only Policy)</a:t>
                      </a:r>
                      <a:endParaRPr sz="1600">
                        <a:latin typeface="Quattrocento Sans"/>
                        <a:ea typeface="Quattrocento Sans"/>
                        <a:cs typeface="Quattrocento Sans"/>
                        <a:sym typeface="Quattrocento Sans"/>
                      </a:endParaRPr>
                    </a:p>
                  </a:txBody>
                  <a:tcPr marT="45725" marB="45725" marR="91450" marL="91450"/>
                </a:tc>
                <a:tc>
                  <a:txBody>
                    <a:bodyPr/>
                    <a:lstStyle/>
                    <a:p>
                      <a:pPr indent="0" lvl="0" marL="0" marR="0" rtl="0" algn="l">
                        <a:spcBef>
                          <a:spcPts val="0"/>
                        </a:spcBef>
                        <a:spcAft>
                          <a:spcPts val="0"/>
                        </a:spcAft>
                        <a:buNone/>
                      </a:pPr>
                      <a:r>
                        <a:rPr lang="en-IN" sz="1600">
                          <a:latin typeface="Quattrocento Sans"/>
                          <a:ea typeface="Quattrocento Sans"/>
                          <a:cs typeface="Quattrocento Sans"/>
                          <a:sym typeface="Quattrocento Sans"/>
                        </a:rPr>
                        <a:t>For all vehicles </a:t>
                      </a:r>
                      <a:endParaRPr sz="1600">
                        <a:latin typeface="Quattrocento Sans"/>
                        <a:ea typeface="Quattrocento Sans"/>
                        <a:cs typeface="Quattrocento Sans"/>
                        <a:sym typeface="Quattrocento Sans"/>
                      </a:endParaRPr>
                    </a:p>
                  </a:txBody>
                  <a:tcPr marT="45725" marB="45725" marR="91450" marL="91450"/>
                </a:tc>
              </a:tr>
              <a:tr h="370850">
                <a:tc>
                  <a:txBody>
                    <a:bodyPr/>
                    <a:lstStyle/>
                    <a:p>
                      <a:pPr indent="0" lvl="0" marL="0" marR="0" rtl="0" algn="l">
                        <a:spcBef>
                          <a:spcPts val="0"/>
                        </a:spcBef>
                        <a:spcAft>
                          <a:spcPts val="0"/>
                        </a:spcAft>
                        <a:buNone/>
                      </a:pPr>
                      <a:r>
                        <a:rPr lang="en-IN" sz="1600">
                          <a:latin typeface="Quattrocento Sans"/>
                          <a:ea typeface="Quattrocento Sans"/>
                          <a:cs typeface="Quattrocento Sans"/>
                          <a:sym typeface="Quattrocento Sans"/>
                        </a:rPr>
                        <a:t>Package Policy/ Comprehensive Policy </a:t>
                      </a:r>
                      <a:endParaRPr sz="1600">
                        <a:latin typeface="Quattrocento Sans"/>
                        <a:ea typeface="Quattrocento Sans"/>
                        <a:cs typeface="Quattrocento Sans"/>
                        <a:sym typeface="Quattrocento Sans"/>
                      </a:endParaRPr>
                    </a:p>
                  </a:txBody>
                  <a:tcPr marT="45725" marB="45725" marR="91450" marL="91450"/>
                </a:tc>
                <a:tc>
                  <a:txBody>
                    <a:bodyPr/>
                    <a:lstStyle/>
                    <a:p>
                      <a:pPr indent="0" lvl="0" marL="0" marR="0" rtl="0" algn="l">
                        <a:spcBef>
                          <a:spcPts val="0"/>
                        </a:spcBef>
                        <a:spcAft>
                          <a:spcPts val="0"/>
                        </a:spcAft>
                        <a:buNone/>
                      </a:pPr>
                      <a:r>
                        <a:rPr lang="en-IN" sz="1600">
                          <a:latin typeface="Quattrocento Sans"/>
                          <a:ea typeface="Quattrocento Sans"/>
                          <a:cs typeface="Quattrocento Sans"/>
                          <a:sym typeface="Quattrocento Sans"/>
                        </a:rPr>
                        <a:t>For all Vehicles </a:t>
                      </a:r>
                      <a:endParaRPr sz="1600">
                        <a:latin typeface="Quattrocento Sans"/>
                        <a:ea typeface="Quattrocento Sans"/>
                        <a:cs typeface="Quattrocento Sans"/>
                        <a:sym typeface="Quattrocento Sans"/>
                      </a:endParaRPr>
                    </a:p>
                  </a:txBody>
                  <a:tcPr marT="45725" marB="45725" marR="91450" marL="91450"/>
                </a:tc>
              </a:tr>
              <a:tr h="370850">
                <a:tc>
                  <a:txBody>
                    <a:bodyPr/>
                    <a:lstStyle/>
                    <a:p>
                      <a:pPr indent="0" lvl="0" marL="0" marR="0" rtl="0" algn="l">
                        <a:spcBef>
                          <a:spcPts val="0"/>
                        </a:spcBef>
                        <a:spcAft>
                          <a:spcPts val="0"/>
                        </a:spcAft>
                        <a:buNone/>
                      </a:pPr>
                      <a:r>
                        <a:rPr lang="en-IN" sz="1600">
                          <a:latin typeface="Quattrocento Sans"/>
                          <a:ea typeface="Quattrocento Sans"/>
                          <a:cs typeface="Quattrocento Sans"/>
                          <a:sym typeface="Quattrocento Sans"/>
                        </a:rPr>
                        <a:t>Bundled Policy </a:t>
                      </a:r>
                      <a:endParaRPr sz="1600">
                        <a:latin typeface="Quattrocento Sans"/>
                        <a:ea typeface="Quattrocento Sans"/>
                        <a:cs typeface="Quattrocento Sans"/>
                        <a:sym typeface="Quattrocento Sans"/>
                      </a:endParaRPr>
                    </a:p>
                  </a:txBody>
                  <a:tcPr marT="45725" marB="45725" marR="91450" marL="91450"/>
                </a:tc>
                <a:tc>
                  <a:txBody>
                    <a:bodyPr/>
                    <a:lstStyle/>
                    <a:p>
                      <a:pPr indent="0" lvl="0" marL="0" marR="0" rtl="0" algn="l">
                        <a:spcBef>
                          <a:spcPts val="0"/>
                        </a:spcBef>
                        <a:spcAft>
                          <a:spcPts val="0"/>
                        </a:spcAft>
                        <a:buNone/>
                      </a:pPr>
                      <a:r>
                        <a:rPr lang="en-IN" sz="1600">
                          <a:latin typeface="Quattrocento Sans"/>
                          <a:ea typeface="Quattrocento Sans"/>
                          <a:cs typeface="Quattrocento Sans"/>
                          <a:sym typeface="Quattrocento Sans"/>
                        </a:rPr>
                        <a:t>For new private cars and new two wheelers </a:t>
                      </a:r>
                      <a:endParaRPr sz="1600">
                        <a:latin typeface="Quattrocento Sans"/>
                        <a:ea typeface="Quattrocento Sans"/>
                        <a:cs typeface="Quattrocento Sans"/>
                        <a:sym typeface="Quattrocento Sans"/>
                      </a:endParaRPr>
                    </a:p>
                  </a:txBody>
                  <a:tcPr marT="45725" marB="45725" marR="91450" marL="91450"/>
                </a:tc>
              </a:tr>
              <a:tr h="370850">
                <a:tc>
                  <a:txBody>
                    <a:bodyPr/>
                    <a:lstStyle/>
                    <a:p>
                      <a:pPr indent="0" lvl="0" marL="0" marR="0" rtl="0" algn="l">
                        <a:spcBef>
                          <a:spcPts val="0"/>
                        </a:spcBef>
                        <a:spcAft>
                          <a:spcPts val="0"/>
                        </a:spcAft>
                        <a:buNone/>
                      </a:pPr>
                      <a:r>
                        <a:rPr lang="en-IN" sz="1600">
                          <a:latin typeface="Quattrocento Sans"/>
                          <a:ea typeface="Quattrocento Sans"/>
                          <a:cs typeface="Quattrocento Sans"/>
                          <a:sym typeface="Quattrocento Sans"/>
                        </a:rPr>
                        <a:t>Standalone Own Damage Cover </a:t>
                      </a:r>
                      <a:endParaRPr sz="1600">
                        <a:latin typeface="Quattrocento Sans"/>
                        <a:ea typeface="Quattrocento Sans"/>
                        <a:cs typeface="Quattrocento Sans"/>
                        <a:sym typeface="Quattrocento Sans"/>
                      </a:endParaRPr>
                    </a:p>
                  </a:txBody>
                  <a:tcPr marT="45725" marB="45725" marR="91450" marL="91450"/>
                </a:tc>
                <a:tc>
                  <a:txBody>
                    <a:bodyPr/>
                    <a:lstStyle/>
                    <a:p>
                      <a:pPr indent="0" lvl="0" marL="0" marR="0" rtl="0" algn="l">
                        <a:spcBef>
                          <a:spcPts val="0"/>
                        </a:spcBef>
                        <a:spcAft>
                          <a:spcPts val="0"/>
                        </a:spcAft>
                        <a:buNone/>
                      </a:pPr>
                      <a:r>
                        <a:rPr lang="en-IN" sz="1600">
                          <a:latin typeface="Quattrocento Sans"/>
                          <a:ea typeface="Quattrocento Sans"/>
                          <a:cs typeface="Quattrocento Sans"/>
                          <a:sym typeface="Quattrocento Sans"/>
                        </a:rPr>
                        <a:t>For private car and two wheelers (both new and old</a:t>
                      </a:r>
                      <a:endParaRPr sz="1600">
                        <a:latin typeface="Quattrocento Sans"/>
                        <a:ea typeface="Quattrocento Sans"/>
                        <a:cs typeface="Quattrocento Sans"/>
                        <a:sym typeface="Quattrocento Sans"/>
                      </a:endParaRPr>
                    </a:p>
                  </a:txBody>
                  <a:tcPr marT="45725" marB="45725" marR="91450" marL="91450"/>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IAQS PPT- Zil_ Final">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2019-12-10T16:16:08Z</dcterms:created>
  <dc:creator>lokesh</dc:creator>
</cp:coreProperties>
</file>